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33" r:id="rId5"/>
    <p:sldId id="334" r:id="rId6"/>
    <p:sldId id="335" r:id="rId7"/>
    <p:sldId id="323" r:id="rId8"/>
    <p:sldId id="336" r:id="rId9"/>
    <p:sldId id="337" r:id="rId10"/>
    <p:sldId id="338" r:id="rId11"/>
    <p:sldId id="339" r:id="rId12"/>
    <p:sldId id="340" r:id="rId13"/>
    <p:sldId id="321" r:id="rId14"/>
    <p:sldId id="324" r:id="rId15"/>
    <p:sldId id="332" r:id="rId16"/>
    <p:sldId id="286" r:id="rId17"/>
    <p:sldId id="262" r:id="rId18"/>
    <p:sldId id="284" r:id="rId19"/>
    <p:sldId id="308" r:id="rId20"/>
    <p:sldId id="295" r:id="rId21"/>
    <p:sldId id="296" r:id="rId22"/>
    <p:sldId id="309" r:id="rId23"/>
    <p:sldId id="288" r:id="rId24"/>
    <p:sldId id="294" r:id="rId25"/>
    <p:sldId id="329" r:id="rId26"/>
    <p:sldId id="325" r:id="rId27"/>
    <p:sldId id="264" r:id="rId28"/>
    <p:sldId id="327" r:id="rId29"/>
    <p:sldId id="326" r:id="rId30"/>
    <p:sldId id="265" r:id="rId31"/>
    <p:sldId id="266" r:id="rId32"/>
    <p:sldId id="291" r:id="rId33"/>
    <p:sldId id="267" r:id="rId34"/>
    <p:sldId id="270" r:id="rId35"/>
    <p:sldId id="292" r:id="rId36"/>
    <p:sldId id="271" r:id="rId37"/>
    <p:sldId id="272" r:id="rId38"/>
    <p:sldId id="273" r:id="rId39"/>
    <p:sldId id="341" r:id="rId40"/>
    <p:sldId id="274" r:id="rId41"/>
    <p:sldId id="275" r:id="rId42"/>
    <p:sldId id="276" r:id="rId43"/>
    <p:sldId id="277" r:id="rId44"/>
    <p:sldId id="278" r:id="rId45"/>
    <p:sldId id="279" r:id="rId46"/>
    <p:sldId id="280" r:id="rId47"/>
    <p:sldId id="328" r:id="rId48"/>
    <p:sldId id="331" r:id="rId49"/>
    <p:sldId id="283" r:id="rId50"/>
    <p:sldId id="282" r:id="rId51"/>
    <p:sldId id="342"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4D89"/>
    <a:srgbClr val="791967"/>
    <a:srgbClr val="F3B1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2772F53-D069-4CC3-AA70-DFBF69432210}"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117937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772F53-D069-4CC3-AA70-DFBF69432210}"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246781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772F53-D069-4CC3-AA70-DFBF69432210}"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168611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772F53-D069-4CC3-AA70-DFBF69432210}"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141740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772F53-D069-4CC3-AA70-DFBF69432210}"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391484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772F53-D069-4CC3-AA70-DFBF69432210}"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3883340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772F53-D069-4CC3-AA70-DFBF69432210}" type="datetimeFigureOut">
              <a:rPr lang="en-US" smtClean="0"/>
              <a:t>7/29/2023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31004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772F53-D069-4CC3-AA70-DFBF69432210}" type="datetimeFigureOut">
              <a:rPr lang="en-US" smtClean="0"/>
              <a:t>7/29/2023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40828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72F53-D069-4CC3-AA70-DFBF69432210}" type="datetimeFigureOut">
              <a:rPr lang="en-US" smtClean="0"/>
              <a:t>7/29/2023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883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2772F53-D069-4CC3-AA70-DFBF69432210}"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83464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2772F53-D069-4CC3-AA70-DFBF69432210}"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1CA82-76F1-44CC-8F59-BEC6C89A4271}" type="slidenum">
              <a:rPr lang="en-US" smtClean="0"/>
              <a:t>‹#›</a:t>
            </a:fld>
            <a:endParaRPr lang="en-US"/>
          </a:p>
        </p:txBody>
      </p:sp>
    </p:spTree>
    <p:extLst>
      <p:ext uri="{BB962C8B-B14F-4D97-AF65-F5344CB8AC3E}">
        <p14:creationId xmlns:p14="http://schemas.microsoft.com/office/powerpoint/2010/main" val="83719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72F53-D069-4CC3-AA70-DFBF69432210}" type="datetimeFigureOut">
              <a:rPr lang="en-US" smtClean="0"/>
              <a:t>7/29/2023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1CA82-76F1-44CC-8F59-BEC6C89A4271}" type="slidenum">
              <a:rPr lang="en-US" smtClean="0"/>
              <a:t>‹#›</a:t>
            </a:fld>
            <a:endParaRPr lang="en-US"/>
          </a:p>
        </p:txBody>
      </p:sp>
    </p:spTree>
    <p:extLst>
      <p:ext uri="{BB962C8B-B14F-4D97-AF65-F5344CB8AC3E}">
        <p14:creationId xmlns:p14="http://schemas.microsoft.com/office/powerpoint/2010/main" val="3266047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6000"/>
            <a:lum/>
          </a:blip>
          <a:srcRect/>
          <a:stretch>
            <a:fillRect t="-9000" b="-9000"/>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9180A6-132D-E906-2F7F-46A40CAC628B}"/>
              </a:ext>
            </a:extLst>
          </p:cNvPr>
          <p:cNvSpPr/>
          <p:nvPr/>
        </p:nvSpPr>
        <p:spPr>
          <a:xfrm>
            <a:off x="900332" y="1463040"/>
            <a:ext cx="10958732" cy="1323439"/>
          </a:xfrm>
          <a:prstGeom prst="rect">
            <a:avLst/>
          </a:prstGeom>
          <a:solidFill>
            <a:schemeClr val="accent1">
              <a:lumMod val="20000"/>
              <a:lumOff val="80000"/>
            </a:schemeClr>
          </a:solidFill>
        </p:spPr>
        <p:txBody>
          <a:bodyPr wrap="square" lIns="91440" tIns="45720" rIns="91440" bIns="45720">
            <a:spAutoFit/>
          </a:bodyPr>
          <a:lstStyle/>
          <a:p>
            <a:pPr algn="ctr"/>
            <a:r>
              <a:rPr lang="en-US" sz="8000" b="1" cap="none" spc="0"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rPr>
              <a:t>HPV AND VACCINATION</a:t>
            </a:r>
          </a:p>
        </p:txBody>
      </p:sp>
      <p:sp>
        <p:nvSpPr>
          <p:cNvPr id="2" name="Rectangle 1">
            <a:extLst>
              <a:ext uri="{FF2B5EF4-FFF2-40B4-BE49-F238E27FC236}">
                <a16:creationId xmlns:a16="http://schemas.microsoft.com/office/drawing/2014/main" id="{85581734-D76F-3299-F300-9C36440562E5}"/>
              </a:ext>
            </a:extLst>
          </p:cNvPr>
          <p:cNvSpPr/>
          <p:nvPr/>
        </p:nvSpPr>
        <p:spPr>
          <a:xfrm>
            <a:off x="447822" y="3994192"/>
            <a:ext cx="11577710" cy="1493101"/>
          </a:xfrm>
          <a:prstGeom prst="rect">
            <a:avLst/>
          </a:prstGeom>
          <a:noFill/>
        </p:spPr>
        <p:txBody>
          <a:bodyPr wrap="square" lIns="91440" tIns="45720" rIns="91440" bIns="45720">
            <a:spAutoFit/>
          </a:bodyPr>
          <a:lstStyle/>
          <a:p>
            <a:pPr algn="ctr">
              <a:lnSpc>
                <a:spcPct val="150000"/>
              </a:lnSpc>
            </a:pPr>
            <a:r>
              <a:rPr lang="en-US" sz="3200" b="1" dirty="0">
                <a:ln w="9525">
                  <a:solidFill>
                    <a:schemeClr val="accent1">
                      <a:lumMod val="50000"/>
                    </a:schemeClr>
                  </a:solidFill>
                  <a:prstDash val="solid"/>
                </a:ln>
                <a:solidFill>
                  <a:srgbClr val="002060"/>
                </a:solidFill>
              </a:rPr>
              <a:t>DR. Somayeh Moradpanah</a:t>
            </a:r>
          </a:p>
          <a:p>
            <a:pPr algn="ctr">
              <a:lnSpc>
                <a:spcPct val="150000"/>
              </a:lnSpc>
            </a:pPr>
            <a:r>
              <a:rPr lang="en-US" sz="3200" b="1" i="1"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rial Black" panose="020B0A04020102020204" pitchFamily="34" charset="0"/>
              </a:rPr>
              <a:t> </a:t>
            </a:r>
            <a:r>
              <a:rPr lang="en-US" sz="2000" b="1" i="1" dirty="0">
                <a:solidFill>
                  <a:schemeClr val="accent5">
                    <a:lumMod val="75000"/>
                  </a:schemeClr>
                </a:solidFill>
                <a:latin typeface="Arial" panose="020B0604020202020204" pitchFamily="34" charset="0"/>
                <a:cs typeface="Arial" panose="020B0604020202020204" pitchFamily="34" charset="0"/>
              </a:rPr>
              <a:t>Professor Assistant Of Tehran University Of Medical Science</a:t>
            </a:r>
            <a:endParaRPr lang="en-US" sz="2400" b="1" i="1" dirty="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3008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2007"/>
          </a:xfrm>
        </p:spPr>
        <p:txBody>
          <a:bodyPr/>
          <a:lstStyle/>
          <a:p>
            <a:r>
              <a:rPr lang="en-US" b="1" dirty="0" smtClean="0">
                <a:solidFill>
                  <a:srgbClr val="7030A0"/>
                </a:solidFill>
                <a:latin typeface="Arial" panose="020B0604020202020204" pitchFamily="34" charset="0"/>
                <a:cs typeface="Arial" panose="020B0604020202020204" pitchFamily="34" charset="0"/>
              </a:rPr>
              <a:t>HPV-positive results</a:t>
            </a:r>
            <a:endParaRPr lang="en-US"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32586"/>
            <a:ext cx="10515600" cy="4644377"/>
          </a:xfrm>
        </p:spPr>
        <p:txBody>
          <a:bodyPr>
            <a:normAutofit fontScale="92500" lnSpcReduction="10000"/>
          </a:bodyPr>
          <a:lstStyle/>
          <a:p>
            <a:pPr marL="0" indent="0">
              <a:buNone/>
            </a:pPr>
            <a:r>
              <a:rPr lang="en-US" dirty="0"/>
              <a:t> </a:t>
            </a:r>
          </a:p>
          <a:p>
            <a:r>
              <a:rPr lang="en-US" dirty="0">
                <a:solidFill>
                  <a:schemeClr val="accent1">
                    <a:lumMod val="50000"/>
                  </a:schemeClr>
                </a:solidFill>
              </a:rPr>
              <a:t>General considerations include:</a:t>
            </a:r>
          </a:p>
          <a:p>
            <a:r>
              <a:rPr lang="en-US" dirty="0">
                <a:solidFill>
                  <a:schemeClr val="accent1">
                    <a:lumMod val="50000"/>
                  </a:schemeClr>
                </a:solidFill>
              </a:rPr>
              <a:t>●</a:t>
            </a:r>
            <a:r>
              <a:rPr lang="en-US" b="1" dirty="0">
                <a:solidFill>
                  <a:schemeClr val="accent1">
                    <a:lumMod val="50000"/>
                  </a:schemeClr>
                </a:solidFill>
              </a:rPr>
              <a:t>HPV 16/18</a:t>
            </a:r>
            <a:r>
              <a:rPr lang="en-US" dirty="0">
                <a:solidFill>
                  <a:schemeClr val="accent1">
                    <a:lumMod val="50000"/>
                  </a:schemeClr>
                </a:solidFill>
              </a:rPr>
              <a:t> – HPV 16 or 18 positivity is the highest risk clinical scenario and is an indication for immediate referral to colposcopy and, if combined with a high-grade squamous intraepithelial lesion (HSIL), expedited treatment with an excisional procedure .</a:t>
            </a:r>
          </a:p>
          <a:p>
            <a:r>
              <a:rPr lang="en-US" dirty="0">
                <a:solidFill>
                  <a:schemeClr val="accent1">
                    <a:lumMod val="50000"/>
                  </a:schemeClr>
                </a:solidFill>
              </a:rPr>
              <a:t>●</a:t>
            </a:r>
            <a:r>
              <a:rPr lang="en-US" b="1" dirty="0">
                <a:solidFill>
                  <a:schemeClr val="accent1">
                    <a:lumMod val="50000"/>
                  </a:schemeClr>
                </a:solidFill>
              </a:rPr>
              <a:t>First positive result</a:t>
            </a:r>
            <a:r>
              <a:rPr lang="en-US" dirty="0">
                <a:solidFill>
                  <a:schemeClr val="accent1">
                    <a:lumMod val="50000"/>
                  </a:schemeClr>
                </a:solidFill>
              </a:rPr>
              <a:t> – </a:t>
            </a:r>
            <a:r>
              <a:rPr lang="en-US" dirty="0" smtClean="0">
                <a:solidFill>
                  <a:schemeClr val="accent1">
                    <a:lumMod val="50000"/>
                  </a:schemeClr>
                </a:solidFill>
              </a:rPr>
              <a:t> </a:t>
            </a:r>
            <a:r>
              <a:rPr lang="en-US" dirty="0">
                <a:solidFill>
                  <a:schemeClr val="accent1">
                    <a:lumMod val="50000"/>
                  </a:schemeClr>
                </a:solidFill>
              </a:rPr>
              <a:t>a common finding and, if there is no prior HPV-positive testing, </a:t>
            </a:r>
            <a:r>
              <a:rPr lang="en-US" dirty="0" smtClean="0">
                <a:solidFill>
                  <a:schemeClr val="accent1">
                    <a:lumMod val="50000"/>
                  </a:schemeClr>
                </a:solidFill>
              </a:rPr>
              <a:t>is a </a:t>
            </a:r>
            <a:r>
              <a:rPr lang="en-US" dirty="0">
                <a:solidFill>
                  <a:schemeClr val="accent1">
                    <a:lumMod val="50000"/>
                  </a:schemeClr>
                </a:solidFill>
              </a:rPr>
              <a:t>new infection. Most new infections will revert to a negative result within 6 to 12 months </a:t>
            </a:r>
            <a:r>
              <a:rPr lang="en-US" dirty="0" smtClean="0">
                <a:solidFill>
                  <a:schemeClr val="accent1">
                    <a:lumMod val="50000"/>
                  </a:schemeClr>
                </a:solidFill>
              </a:rPr>
              <a:t>. </a:t>
            </a:r>
            <a:r>
              <a:rPr lang="en-US" dirty="0">
                <a:solidFill>
                  <a:schemeClr val="accent1">
                    <a:lumMod val="50000"/>
                  </a:schemeClr>
                </a:solidFill>
              </a:rPr>
              <a:t>Importantly, a subsequent negative HPV test in this setting </a:t>
            </a:r>
            <a:r>
              <a:rPr lang="en-US" dirty="0">
                <a:solidFill>
                  <a:srgbClr val="FF0000"/>
                </a:solidFill>
              </a:rPr>
              <a:t>does not mean the patient has cleared the HPV virus</a:t>
            </a:r>
            <a:r>
              <a:rPr lang="en-US" dirty="0"/>
              <a:t>, </a:t>
            </a:r>
            <a:r>
              <a:rPr lang="en-US" dirty="0">
                <a:solidFill>
                  <a:schemeClr val="accent1">
                    <a:lumMod val="50000"/>
                  </a:schemeClr>
                </a:solidFill>
              </a:rPr>
              <a:t>but rather that the </a:t>
            </a:r>
            <a:r>
              <a:rPr lang="en-US" dirty="0">
                <a:solidFill>
                  <a:srgbClr val="FF0000"/>
                </a:solidFill>
              </a:rPr>
              <a:t>virus is dormant and below the threshold </a:t>
            </a:r>
            <a:r>
              <a:rPr lang="en-US" dirty="0">
                <a:solidFill>
                  <a:schemeClr val="accent1">
                    <a:lumMod val="50000"/>
                  </a:schemeClr>
                </a:solidFill>
              </a:rPr>
              <a:t>of a positive test.</a:t>
            </a:r>
          </a:p>
          <a:p>
            <a:endParaRPr lang="en-US" dirty="0"/>
          </a:p>
        </p:txBody>
      </p:sp>
    </p:spTree>
    <p:extLst>
      <p:ext uri="{BB962C8B-B14F-4D97-AF65-F5344CB8AC3E}">
        <p14:creationId xmlns:p14="http://schemas.microsoft.com/office/powerpoint/2010/main" val="3054838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latin typeface="Arial" panose="020B0604020202020204" pitchFamily="34" charset="0"/>
                <a:cs typeface="Arial" panose="020B0604020202020204" pitchFamily="34" charset="0"/>
              </a:rPr>
              <a:t>HPV-positive results</a:t>
            </a:r>
            <a:endParaRPr lang="en-US"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1">
                    <a:lumMod val="50000"/>
                  </a:schemeClr>
                </a:solidFill>
              </a:rPr>
              <a:t>●</a:t>
            </a:r>
            <a:r>
              <a:rPr lang="en-US" b="1" dirty="0" smtClean="0">
                <a:solidFill>
                  <a:schemeClr val="accent1">
                    <a:lumMod val="50000"/>
                  </a:schemeClr>
                </a:solidFill>
              </a:rPr>
              <a:t>Recurrent positive result</a:t>
            </a:r>
            <a:r>
              <a:rPr lang="en-US" dirty="0" smtClean="0">
                <a:solidFill>
                  <a:schemeClr val="accent1">
                    <a:lumMod val="50000"/>
                  </a:schemeClr>
                </a:solidFill>
              </a:rPr>
              <a:t> – Positive HPV testing may recur after reversion to HPV-negative status . Often, it is the same HPV type as a past infection, suggesting a "</a:t>
            </a:r>
            <a:r>
              <a:rPr lang="en-US" dirty="0" smtClean="0">
                <a:solidFill>
                  <a:srgbClr val="FF0000"/>
                </a:solidFill>
              </a:rPr>
              <a:t>reactivation</a:t>
            </a:r>
            <a:r>
              <a:rPr lang="en-US" dirty="0" smtClean="0">
                <a:solidFill>
                  <a:schemeClr val="accent1">
                    <a:lumMod val="50000"/>
                  </a:schemeClr>
                </a:solidFill>
              </a:rPr>
              <a:t>" from a latent infection, but it can also be a new infection.</a:t>
            </a:r>
          </a:p>
          <a:p>
            <a:r>
              <a:rPr lang="en-US" dirty="0" smtClean="0">
                <a:solidFill>
                  <a:schemeClr val="accent1">
                    <a:lumMod val="50000"/>
                  </a:schemeClr>
                </a:solidFill>
              </a:rPr>
              <a:t>Patients are counseled that most infections detected over the years of screening are reactivations of latent infections that are acquired at or near sexual debut . Reactivation of a latent infection could imply waning immunity, and the patient might be at </a:t>
            </a:r>
            <a:r>
              <a:rPr lang="en-US" dirty="0" smtClean="0">
                <a:solidFill>
                  <a:srgbClr val="FF0000"/>
                </a:solidFill>
              </a:rPr>
              <a:t>increased risk of persistence</a:t>
            </a:r>
            <a:r>
              <a:rPr lang="en-US" dirty="0" smtClean="0">
                <a:solidFill>
                  <a:schemeClr val="accent1">
                    <a:lumMod val="50000"/>
                  </a:schemeClr>
                </a:solidFill>
              </a:rPr>
              <a:t>. This is particularly common in immunocompromised individuals .</a:t>
            </a:r>
          </a:p>
          <a:p>
            <a:r>
              <a:rPr lang="en-US" dirty="0" smtClean="0">
                <a:solidFill>
                  <a:schemeClr val="accent1">
                    <a:lumMod val="50000"/>
                  </a:schemeClr>
                </a:solidFill>
              </a:rPr>
              <a:t>.</a:t>
            </a:r>
          </a:p>
          <a:p>
            <a:endParaRPr lang="en-US" dirty="0"/>
          </a:p>
        </p:txBody>
      </p:sp>
    </p:spTree>
    <p:extLst>
      <p:ext uri="{BB962C8B-B14F-4D97-AF65-F5344CB8AC3E}">
        <p14:creationId xmlns:p14="http://schemas.microsoft.com/office/powerpoint/2010/main" val="571283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latin typeface="Arial" panose="020B0604020202020204" pitchFamily="34" charset="0"/>
                <a:cs typeface="Arial" panose="020B0604020202020204" pitchFamily="34" charset="0"/>
              </a:rPr>
              <a:t>HPV-positive results</a:t>
            </a:r>
            <a:endParaRPr lang="en-US"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solidFill>
                  <a:schemeClr val="accent1">
                    <a:lumMod val="50000"/>
                  </a:schemeClr>
                </a:solidFill>
              </a:rPr>
              <a:t>●</a:t>
            </a:r>
            <a:r>
              <a:rPr lang="en-US" b="1" dirty="0" smtClean="0">
                <a:solidFill>
                  <a:schemeClr val="accent1">
                    <a:lumMod val="50000"/>
                  </a:schemeClr>
                </a:solidFill>
              </a:rPr>
              <a:t>Persistent positive result</a:t>
            </a:r>
            <a:r>
              <a:rPr lang="en-US" dirty="0" smtClean="0">
                <a:solidFill>
                  <a:schemeClr val="accent1">
                    <a:lumMod val="50000"/>
                  </a:schemeClr>
                </a:solidFill>
              </a:rPr>
              <a:t> – Persistent HPV infection (defined as consecutively positive HPV results </a:t>
            </a:r>
            <a:r>
              <a:rPr lang="en-US" dirty="0" smtClean="0">
                <a:solidFill>
                  <a:srgbClr val="FF0000"/>
                </a:solidFill>
              </a:rPr>
              <a:t>at least 12</a:t>
            </a:r>
            <a:r>
              <a:rPr lang="en-US" dirty="0" smtClean="0">
                <a:solidFill>
                  <a:schemeClr val="accent1">
                    <a:lumMod val="50000"/>
                  </a:schemeClr>
                </a:solidFill>
              </a:rPr>
              <a:t> months apart ) is a necessary </a:t>
            </a:r>
            <a:r>
              <a:rPr lang="en-US" dirty="0" err="1" smtClean="0">
                <a:solidFill>
                  <a:schemeClr val="accent1">
                    <a:lumMod val="50000"/>
                  </a:schemeClr>
                </a:solidFill>
              </a:rPr>
              <a:t>pathogenetic</a:t>
            </a:r>
            <a:r>
              <a:rPr lang="en-US" dirty="0" smtClean="0">
                <a:solidFill>
                  <a:schemeClr val="accent1">
                    <a:lumMod val="50000"/>
                  </a:schemeClr>
                </a:solidFill>
              </a:rPr>
              <a:t> step for progression to clinically relevant disease.</a:t>
            </a:r>
          </a:p>
          <a:p>
            <a:r>
              <a:rPr lang="en-US" dirty="0" smtClean="0">
                <a:solidFill>
                  <a:schemeClr val="accent1">
                    <a:lumMod val="50000"/>
                  </a:schemeClr>
                </a:solidFill>
              </a:rPr>
              <a:t>Patients with persistent positive results, but in whom further work-up (with cytology and </a:t>
            </a:r>
            <a:r>
              <a:rPr lang="en-US" dirty="0" err="1" smtClean="0">
                <a:solidFill>
                  <a:schemeClr val="accent1">
                    <a:lumMod val="50000"/>
                  </a:schemeClr>
                </a:solidFill>
              </a:rPr>
              <a:t>colposcopic</a:t>
            </a:r>
            <a:r>
              <a:rPr lang="en-US" dirty="0" smtClean="0">
                <a:solidFill>
                  <a:schemeClr val="accent1">
                    <a:lumMod val="50000"/>
                  </a:schemeClr>
                </a:solidFill>
              </a:rPr>
              <a:t> biopsies) is reassuring, are evaluated with </a:t>
            </a:r>
            <a:r>
              <a:rPr lang="en-US" dirty="0" smtClean="0">
                <a:solidFill>
                  <a:srgbClr val="FF0000"/>
                </a:solidFill>
              </a:rPr>
              <a:t>vaginal colposcopy</a:t>
            </a:r>
            <a:r>
              <a:rPr lang="en-US" dirty="0" smtClean="0">
                <a:solidFill>
                  <a:schemeClr val="accent1">
                    <a:lumMod val="50000"/>
                  </a:schemeClr>
                </a:solidFill>
              </a:rPr>
              <a:t>. If  is negative, continued surveillance with cervical cytology and colposcopy is prudent as the patient remains at risk for cervical cancer .</a:t>
            </a:r>
            <a:endParaRPr lang="en-US" dirty="0">
              <a:solidFill>
                <a:schemeClr val="accent1">
                  <a:lumMod val="50000"/>
                </a:schemeClr>
              </a:solidFill>
            </a:endParaRPr>
          </a:p>
        </p:txBody>
      </p:sp>
    </p:spTree>
    <p:extLst>
      <p:ext uri="{BB962C8B-B14F-4D97-AF65-F5344CB8AC3E}">
        <p14:creationId xmlns:p14="http://schemas.microsoft.com/office/powerpoint/2010/main" val="1830517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accent1">
                    <a:lumMod val="50000"/>
                  </a:schemeClr>
                </a:solidFill>
                <a:latin typeface="Arial" panose="020B0604020202020204" pitchFamily="34" charset="0"/>
                <a:cs typeface="Arial" panose="020B0604020202020204" pitchFamily="34" charset="0"/>
              </a:rPr>
              <a:t> </a:t>
            </a:r>
            <a:r>
              <a:rPr lang="en-US" dirty="0" smtClean="0">
                <a:solidFill>
                  <a:schemeClr val="accent1">
                    <a:lumMod val="50000"/>
                  </a:schemeClr>
                </a:solidFill>
                <a:cs typeface="Arial" panose="020B0604020202020204" pitchFamily="34" charset="0"/>
              </a:rPr>
              <a:t>The interval between the acquisition of HPV infection and progression to invasive carcinoma is usually 15–20 years or longer.</a:t>
            </a:r>
          </a:p>
          <a:p>
            <a:r>
              <a:rPr lang="en-US" dirty="0" smtClean="0">
                <a:solidFill>
                  <a:schemeClr val="accent1">
                    <a:lumMod val="50000"/>
                  </a:schemeClr>
                </a:solidFill>
                <a:cs typeface="Arial" panose="020B0604020202020204" pitchFamily="34" charset="0"/>
              </a:rPr>
              <a:t>The basis for this progression is not well understood but the predisposing conditions and risk factors include the following:</a:t>
            </a:r>
          </a:p>
          <a:p>
            <a:pPr marL="0" indent="0">
              <a:buNone/>
            </a:pPr>
            <a:r>
              <a:rPr lang="en-US" dirty="0">
                <a:solidFill>
                  <a:schemeClr val="accent1">
                    <a:lumMod val="50000"/>
                  </a:schemeClr>
                </a:solidFill>
                <a:cs typeface="Arial" panose="020B0604020202020204" pitchFamily="34" charset="0"/>
              </a:rPr>
              <a:t> </a:t>
            </a:r>
            <a:r>
              <a:rPr lang="en-US" dirty="0" smtClean="0">
                <a:solidFill>
                  <a:schemeClr val="accent1">
                    <a:lumMod val="50000"/>
                  </a:schemeClr>
                </a:solidFill>
                <a:cs typeface="Arial" panose="020B0604020202020204" pitchFamily="34" charset="0"/>
              </a:rPr>
              <a:t> HPV type;     immune status ( progression time shorter in persons who are immunocompromised   , HIV-infected,       or       receiving immunosuppressive therapy);</a:t>
            </a:r>
            <a:endParaRPr lang="en-US" dirty="0">
              <a:solidFill>
                <a:schemeClr val="accent1">
                  <a:lumMod val="50000"/>
                </a:schemeClr>
              </a:solidFill>
              <a:cs typeface="Arial" panose="020B0604020202020204" pitchFamily="34" charset="0"/>
            </a:endParaRPr>
          </a:p>
        </p:txBody>
      </p:sp>
    </p:spTree>
    <p:extLst>
      <p:ext uri="{BB962C8B-B14F-4D97-AF65-F5344CB8AC3E}">
        <p14:creationId xmlns:p14="http://schemas.microsoft.com/office/powerpoint/2010/main" val="1917473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mn-lt"/>
                <a:cs typeface="Arial" panose="020B0604020202020204" pitchFamily="34" charset="0"/>
              </a:rPr>
              <a:t>Treatment of cervical disease</a:t>
            </a:r>
            <a:endParaRPr lang="en-US"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p:txBody>
          <a:bodyPr/>
          <a:lstStyle/>
          <a:p>
            <a:r>
              <a:rPr lang="en-US" dirty="0" smtClean="0">
                <a:solidFill>
                  <a:schemeClr val="accent1">
                    <a:lumMod val="50000"/>
                  </a:schemeClr>
                </a:solidFill>
                <a:cs typeface="Arial" panose="020B0604020202020204" pitchFamily="34" charset="0"/>
              </a:rPr>
              <a:t>  </a:t>
            </a:r>
            <a:r>
              <a:rPr lang="en-US" dirty="0">
                <a:solidFill>
                  <a:schemeClr val="accent1">
                    <a:lumMod val="50000"/>
                  </a:schemeClr>
                </a:solidFill>
                <a:cs typeface="Arial" panose="020B0604020202020204" pitchFamily="34" charset="0"/>
              </a:rPr>
              <a:t>T</a:t>
            </a:r>
            <a:r>
              <a:rPr lang="en-US" dirty="0" smtClean="0">
                <a:solidFill>
                  <a:schemeClr val="accent1">
                    <a:lumMod val="50000"/>
                  </a:schemeClr>
                </a:solidFill>
                <a:cs typeface="Arial" panose="020B0604020202020204" pitchFamily="34" charset="0"/>
              </a:rPr>
              <a:t>here is no virus-specific treatment for HPV infection, screening and treatment of cervical precancerous lesions is highly successful in preventing cervical cancer. </a:t>
            </a:r>
          </a:p>
          <a:p>
            <a:r>
              <a:rPr lang="en-US" dirty="0" smtClean="0">
                <a:solidFill>
                  <a:schemeClr val="accent1">
                    <a:lumMod val="50000"/>
                  </a:schemeClr>
                </a:solidFill>
                <a:cs typeface="Arial" panose="020B0604020202020204" pitchFamily="34" charset="0"/>
              </a:rPr>
              <a:t>Cervical precancerous lesions can be treated by ablative methods, (thermal ablation or cryotherapy), or by excisional treatment by large-loop excision of the transformation zone (LLETZ) or cold knife </a:t>
            </a:r>
            <a:r>
              <a:rPr lang="en-US" dirty="0" err="1" smtClean="0">
                <a:solidFill>
                  <a:schemeClr val="accent1">
                    <a:lumMod val="50000"/>
                  </a:schemeClr>
                </a:solidFill>
                <a:cs typeface="Arial" panose="020B0604020202020204" pitchFamily="34" charset="0"/>
              </a:rPr>
              <a:t>conization</a:t>
            </a:r>
            <a:r>
              <a:rPr lang="en-US" dirty="0" smtClean="0">
                <a:solidFill>
                  <a:schemeClr val="accent1">
                    <a:lumMod val="50000"/>
                  </a:schemeClr>
                </a:solidFill>
                <a:cs typeface="Arial" panose="020B0604020202020204" pitchFamily="34" charset="0"/>
              </a:rPr>
              <a:t> (CKC ) .</a:t>
            </a:r>
            <a:endParaRPr lang="en-US" dirty="0">
              <a:solidFill>
                <a:schemeClr val="accent1">
                  <a:lumMod val="50000"/>
                </a:schemeClr>
              </a:solidFill>
              <a:cs typeface="Arial" panose="020B0604020202020204" pitchFamily="34" charset="0"/>
            </a:endParaRPr>
          </a:p>
        </p:txBody>
      </p:sp>
    </p:spTree>
    <p:extLst>
      <p:ext uri="{BB962C8B-B14F-4D97-AF65-F5344CB8AC3E}">
        <p14:creationId xmlns:p14="http://schemas.microsoft.com/office/powerpoint/2010/main" val="179840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9563" y="1390918"/>
            <a:ext cx="10515600" cy="4786045"/>
          </a:xfrm>
        </p:spPr>
        <p:txBody>
          <a:bodyPr>
            <a:normAutofit/>
          </a:bodyPr>
          <a:lstStyle/>
          <a:p>
            <a:r>
              <a:rPr lang="en-US" dirty="0">
                <a:solidFill>
                  <a:schemeClr val="accent1">
                    <a:lumMod val="50000"/>
                  </a:schemeClr>
                </a:solidFill>
                <a:cs typeface="Arial" panose="020B0604020202020204" pitchFamily="34" charset="0"/>
              </a:rPr>
              <a:t>The US FDA approved the </a:t>
            </a:r>
            <a:r>
              <a:rPr lang="en-US" dirty="0" err="1">
                <a:solidFill>
                  <a:schemeClr val="accent1">
                    <a:lumMod val="50000"/>
                  </a:schemeClr>
                </a:solidFill>
                <a:cs typeface="Arial" panose="020B0604020202020204" pitchFamily="34" charset="0"/>
              </a:rPr>
              <a:t>cobas</a:t>
            </a:r>
            <a:r>
              <a:rPr lang="en-US" dirty="0">
                <a:solidFill>
                  <a:schemeClr val="accent1">
                    <a:lumMod val="50000"/>
                  </a:schemeClr>
                </a:solidFill>
                <a:cs typeface="Arial" panose="020B0604020202020204" pitchFamily="34" charset="0"/>
              </a:rPr>
              <a:t> HPV test (Roche, Indianapolis, IN), in March 2014, and the </a:t>
            </a:r>
            <a:r>
              <a:rPr lang="en-US" dirty="0" err="1">
                <a:solidFill>
                  <a:schemeClr val="accent1">
                    <a:lumMod val="50000"/>
                  </a:schemeClr>
                </a:solidFill>
                <a:cs typeface="Arial" panose="020B0604020202020204" pitchFamily="34" charset="0"/>
              </a:rPr>
              <a:t>Onclarity</a:t>
            </a:r>
            <a:r>
              <a:rPr lang="en-US" dirty="0">
                <a:solidFill>
                  <a:schemeClr val="accent1">
                    <a:lumMod val="50000"/>
                  </a:schemeClr>
                </a:solidFill>
                <a:cs typeface="Arial" panose="020B0604020202020204" pitchFamily="34" charset="0"/>
              </a:rPr>
              <a:t> HPV Test (Becton Dickinson, Franklin Lakes, NJ), in April 2018, for primary HPV testing for screening for patients 25 years or </a:t>
            </a:r>
            <a:r>
              <a:rPr lang="en-US" dirty="0" smtClean="0">
                <a:solidFill>
                  <a:schemeClr val="accent1">
                    <a:lumMod val="50000"/>
                  </a:schemeClr>
                </a:solidFill>
                <a:cs typeface="Arial" panose="020B0604020202020204" pitchFamily="34" charset="0"/>
              </a:rPr>
              <a:t>older.</a:t>
            </a:r>
            <a:endParaRPr lang="en-US" dirty="0">
              <a:solidFill>
                <a:schemeClr val="accent1">
                  <a:lumMod val="50000"/>
                </a:schemeClr>
              </a:solidFill>
              <a:cs typeface="Arial" panose="020B0604020202020204" pitchFamily="34" charset="0"/>
            </a:endParaRPr>
          </a:p>
        </p:txBody>
      </p:sp>
    </p:spTree>
    <p:extLst>
      <p:ext uri="{BB962C8B-B14F-4D97-AF65-F5344CB8AC3E}">
        <p14:creationId xmlns:p14="http://schemas.microsoft.com/office/powerpoint/2010/main" val="1024440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4D8400-4E3B-EDF9-8456-BDA2E951D1E0}"/>
              </a:ext>
            </a:extLst>
          </p:cNvPr>
          <p:cNvSpPr/>
          <p:nvPr/>
        </p:nvSpPr>
        <p:spPr>
          <a:xfrm>
            <a:off x="1782832" y="1630905"/>
            <a:ext cx="8626336" cy="830997"/>
          </a:xfrm>
          <a:prstGeom prst="rect">
            <a:avLst/>
          </a:prstGeom>
          <a:noFill/>
        </p:spPr>
        <p:txBody>
          <a:bodyPr wrap="none" lIns="91440" tIns="45720" rIns="91440" bIns="45720">
            <a:spAutoFit/>
          </a:bodyPr>
          <a:lstStyle/>
          <a:p>
            <a:pPr algn="ctr"/>
            <a:r>
              <a:rPr kumimoji="0" lang="en-US" altLang="en-US" sz="4800" b="1" i="0" u="none" strike="noStrike" normalizeH="0" baseline="0" dirty="0">
                <a:ln w="9525">
                  <a:solidFill>
                    <a:srgbClr val="7030A0"/>
                  </a:solidFill>
                  <a:prstDash val="solid"/>
                </a:ln>
                <a:solidFill>
                  <a:srgbClr val="002060"/>
                </a:solidFill>
                <a:effectLst>
                  <a:outerShdw blurRad="12700" dist="38100" dir="2700000" algn="tl" rotWithShape="0">
                    <a:schemeClr val="accent5">
                      <a:lumMod val="60000"/>
                      <a:lumOff val="40000"/>
                    </a:schemeClr>
                  </a:outerShdw>
                </a:effectLst>
              </a:rPr>
              <a:t>What are the symptoms of HPV? </a:t>
            </a:r>
            <a:endParaRPr lang="en-US" sz="4800" b="1" dirty="0">
              <a:ln w="9525">
                <a:solidFill>
                  <a:srgbClr val="7030A0"/>
                </a:solidFill>
                <a:prstDash val="solid"/>
              </a:ln>
              <a:solidFill>
                <a:srgbClr val="002060"/>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954282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43" y="365125"/>
            <a:ext cx="11437033" cy="1325563"/>
          </a:xfrm>
        </p:spPr>
        <p:txBody>
          <a:bodyPr>
            <a:normAutofit/>
          </a:bodyPr>
          <a:lstStyle/>
          <a:p>
            <a:r>
              <a:rPr lang="en-US" sz="4000" b="1" dirty="0">
                <a:solidFill>
                  <a:srgbClr val="7030A0"/>
                </a:solidFill>
                <a:latin typeface="Arial" panose="020B0604020202020204" pitchFamily="34" charset="0"/>
                <a:cs typeface="Arial" panose="020B0604020202020204" pitchFamily="34" charset="0"/>
              </a:rPr>
              <a:t>What are the symptoms of an HPV infection?</a:t>
            </a:r>
            <a:endParaRPr lang="en-US" sz="4000"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81354" y="1575582"/>
            <a:ext cx="11746522" cy="4917293"/>
          </a:xfrm>
        </p:spPr>
        <p:txBody>
          <a:bodyPr/>
          <a:lstStyle/>
          <a:p>
            <a:pPr>
              <a:lnSpc>
                <a:spcPct val="150000"/>
              </a:lnSpc>
            </a:pPr>
            <a:r>
              <a:rPr lang="en-US" dirty="0"/>
              <a:t> </a:t>
            </a:r>
            <a:r>
              <a:rPr lang="en-US" sz="2400" b="1" dirty="0">
                <a:solidFill>
                  <a:srgbClr val="2B4D89"/>
                </a:solidFill>
                <a:latin typeface="Arial" panose="020B0604020202020204" pitchFamily="34" charset="0"/>
                <a:cs typeface="Arial" panose="020B0604020202020204" pitchFamily="34" charset="0"/>
              </a:rPr>
              <a:t>Some types of HPV cause genital warts. </a:t>
            </a:r>
          </a:p>
          <a:p>
            <a:pPr>
              <a:lnSpc>
                <a:spcPct val="150000"/>
              </a:lnSpc>
            </a:pPr>
            <a:r>
              <a:rPr lang="en-US" sz="2400" b="1" dirty="0">
                <a:solidFill>
                  <a:srgbClr val="2B4D89"/>
                </a:solidFill>
                <a:latin typeface="Arial" panose="020B0604020202020204" pitchFamily="34" charset="0"/>
                <a:cs typeface="Arial" panose="020B0604020202020204" pitchFamily="34" charset="0"/>
              </a:rPr>
              <a:t>But many people do not have any symptoms when they get infected with HPV. </a:t>
            </a:r>
          </a:p>
          <a:p>
            <a:pPr>
              <a:lnSpc>
                <a:spcPct val="150000"/>
              </a:lnSpc>
            </a:pPr>
            <a:r>
              <a:rPr lang="en-US" sz="2400" b="1" dirty="0">
                <a:solidFill>
                  <a:srgbClr val="2B4D89"/>
                </a:solidFill>
                <a:latin typeface="Arial" panose="020B0604020202020204" pitchFamily="34" charset="0"/>
                <a:cs typeface="Arial" panose="020B0604020202020204" pitchFamily="34" charset="0"/>
              </a:rPr>
              <a:t> in some people, the infection doesn't go away. If this happens, it can lead to problems</a:t>
            </a:r>
          </a:p>
        </p:txBody>
      </p:sp>
    </p:spTree>
    <p:extLst>
      <p:ext uri="{BB962C8B-B14F-4D97-AF65-F5344CB8AC3E}">
        <p14:creationId xmlns:p14="http://schemas.microsoft.com/office/powerpoint/2010/main" val="3269377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337626" y="-216745"/>
            <a:ext cx="10861430" cy="2673179"/>
          </a:xfrm>
          <a:prstGeom prst="rect">
            <a:avLst/>
          </a:prstGeom>
          <a:noFill/>
          <a:ln>
            <a:noFill/>
          </a:ln>
          <a:effectLst/>
        </p:spPr>
        <p:txBody>
          <a:bodyPr vert="horz" wrap="square" lIns="0" tIns="-17457" rIns="0" bIns="-17457" numCol="1" anchor="ctr" anchorCtr="0" compatLnSpc="1">
            <a:prstTxWarp prst="textNoShape">
              <a:avLst/>
            </a:prstTxWarp>
            <a:spAutoFit/>
          </a:bodyPr>
          <a:lstStyle/>
          <a:p>
            <a:pPr eaLnBrk="0" fontAlgn="base" hangingPunct="0">
              <a:lnSpc>
                <a:spcPct val="100000"/>
              </a:lnSpc>
              <a:spcAft>
                <a:spcPct val="0"/>
              </a:spcAft>
            </a:pPr>
            <a:r>
              <a:rPr lang="en-US" altLang="en-US" sz="4000" b="1" i="1" dirty="0" smtClean="0">
                <a:solidFill>
                  <a:srgbClr val="7030A0"/>
                </a:solidFill>
                <a:latin typeface="Arial" panose="020B0604020202020204" pitchFamily="34" charset="0"/>
                <a:cs typeface="Arial" panose="020B0604020202020204" pitchFamily="34" charset="0"/>
              </a:rPr>
              <a:t/>
            </a:r>
            <a:br>
              <a:rPr lang="en-US" altLang="en-US" sz="4000" b="1" i="1" dirty="0" smtClean="0">
                <a:solidFill>
                  <a:srgbClr val="7030A0"/>
                </a:solidFill>
                <a:latin typeface="Arial" panose="020B0604020202020204" pitchFamily="34" charset="0"/>
                <a:cs typeface="Arial" panose="020B0604020202020204" pitchFamily="34" charset="0"/>
              </a:rPr>
            </a:br>
            <a:r>
              <a:rPr lang="en-US" altLang="en-US" sz="4000" b="1" i="1" dirty="0" smtClean="0">
                <a:solidFill>
                  <a:srgbClr val="7030A0"/>
                </a:solidFill>
                <a:latin typeface="+mn-lt"/>
                <a:cs typeface="Arial" panose="020B0604020202020204" pitchFamily="34" charset="0"/>
              </a:rPr>
              <a:t>How </a:t>
            </a:r>
            <a:r>
              <a:rPr lang="en-US" altLang="en-US" sz="4000" b="1" i="1" dirty="0">
                <a:solidFill>
                  <a:srgbClr val="7030A0"/>
                </a:solidFill>
                <a:latin typeface="+mn-lt"/>
                <a:cs typeface="Arial" panose="020B0604020202020204" pitchFamily="34" charset="0"/>
              </a:rPr>
              <a:t>is human papilloma transmitted?</a:t>
            </a:r>
            <a:r>
              <a:rPr lang="en-US" altLang="en-US" sz="4800" b="1" i="1" dirty="0">
                <a:solidFill>
                  <a:srgbClr val="7030A0"/>
                </a:solidFill>
                <a:latin typeface="+mn-lt"/>
                <a:cs typeface="Arial" panose="020B0604020202020204" pitchFamily="34" charset="0"/>
              </a:rPr>
              <a:t/>
            </a:r>
            <a:br>
              <a:rPr lang="en-US" altLang="en-US" sz="4800" b="1" i="1" dirty="0">
                <a:solidFill>
                  <a:srgbClr val="7030A0"/>
                </a:solidFill>
                <a:latin typeface="+mn-lt"/>
                <a:cs typeface="Arial" panose="020B0604020202020204" pitchFamily="34" charset="0"/>
              </a:rPr>
            </a:br>
            <a:r>
              <a:rPr kumimoji="0" lang="en-US" altLang="en-US" sz="4800" b="0" i="0" u="none" strike="noStrike" cap="none" normalizeH="0" baseline="0" dirty="0">
                <a:ln>
                  <a:noFill/>
                </a:ln>
                <a:solidFill>
                  <a:schemeClr val="tx1"/>
                </a:solidFill>
                <a:effectLst/>
                <a:latin typeface="+mn-lt"/>
              </a:rPr>
              <a:t/>
            </a:r>
            <a:br>
              <a:rPr kumimoji="0" lang="en-US" altLang="en-US" sz="4800" b="0" i="0" u="none" strike="noStrike" cap="none" normalizeH="0" baseline="0" dirty="0">
                <a:ln>
                  <a:noFill/>
                </a:ln>
                <a:solidFill>
                  <a:schemeClr val="tx1"/>
                </a:solidFill>
                <a:effectLst/>
                <a:latin typeface="+mn-lt"/>
              </a:rPr>
            </a:br>
            <a:endParaRPr kumimoji="0" lang="en-US" altLang="en-US" sz="4800" b="0" i="0" u="none" strike="noStrike" cap="none" normalizeH="0" baseline="0" dirty="0">
              <a:ln>
                <a:noFill/>
              </a:ln>
              <a:solidFill>
                <a:schemeClr val="tx1"/>
              </a:solidFill>
              <a:effectLst/>
              <a:latin typeface="+mn-lt"/>
            </a:endParaRPr>
          </a:p>
        </p:txBody>
      </p:sp>
      <p:sp>
        <p:nvSpPr>
          <p:cNvPr id="2" name="Text Placeholder 1">
            <a:extLst>
              <a:ext uri="{FF2B5EF4-FFF2-40B4-BE49-F238E27FC236}">
                <a16:creationId xmlns:a16="http://schemas.microsoft.com/office/drawing/2014/main" id="{77E63B0F-112B-D082-CD4F-0EB26B678CE5}"/>
              </a:ext>
            </a:extLst>
          </p:cNvPr>
          <p:cNvSpPr>
            <a:spLocks noGrp="1"/>
          </p:cNvSpPr>
          <p:nvPr>
            <p:ph idx="1"/>
          </p:nvPr>
        </p:nvSpPr>
        <p:spPr>
          <a:xfrm>
            <a:off x="98474" y="1550065"/>
            <a:ext cx="12093526" cy="4865268"/>
          </a:xfrm>
        </p:spPr>
        <p:txBody>
          <a:bodyPr>
            <a:normAutofit fontScale="40000" lnSpcReduction="20000"/>
          </a:bodyPr>
          <a:lstStyle/>
          <a:p>
            <a:pPr>
              <a:lnSpc>
                <a:spcPct val="170000"/>
              </a:lnSpc>
            </a:pPr>
            <a:r>
              <a:rPr lang="en-US" altLang="en-US" sz="5900" b="1" dirty="0">
                <a:solidFill>
                  <a:srgbClr val="00B050"/>
                </a:solidFill>
                <a:cs typeface="Arial" panose="020B0604020202020204" pitchFamily="34" charset="0"/>
              </a:rPr>
              <a:t>Toilet</a:t>
            </a:r>
          </a:p>
          <a:p>
            <a:pPr>
              <a:lnSpc>
                <a:spcPct val="170000"/>
              </a:lnSpc>
            </a:pPr>
            <a:r>
              <a:rPr lang="en-US" altLang="en-US" sz="5900" b="1" dirty="0">
                <a:solidFill>
                  <a:srgbClr val="00B050"/>
                </a:solidFill>
                <a:cs typeface="Arial" panose="020B0604020202020204" pitchFamily="34" charset="0"/>
              </a:rPr>
              <a:t>Swimming</a:t>
            </a:r>
          </a:p>
          <a:p>
            <a:pPr>
              <a:lnSpc>
                <a:spcPct val="170000"/>
              </a:lnSpc>
            </a:pPr>
            <a:r>
              <a:rPr lang="en-US" altLang="en-US" sz="5900" b="1" dirty="0">
                <a:solidFill>
                  <a:srgbClr val="00B050"/>
                </a:solidFill>
                <a:cs typeface="Arial" panose="020B0604020202020204" pitchFamily="34" charset="0"/>
              </a:rPr>
              <a:t>vaginal sonography</a:t>
            </a:r>
          </a:p>
          <a:p>
            <a:pPr>
              <a:lnSpc>
                <a:spcPct val="170000"/>
              </a:lnSpc>
            </a:pPr>
            <a:r>
              <a:rPr lang="en-US" altLang="en-US" sz="5900" b="1" dirty="0">
                <a:solidFill>
                  <a:srgbClr val="00B050"/>
                </a:solidFill>
                <a:cs typeface="Arial" panose="020B0604020202020204" pitchFamily="34" charset="0"/>
              </a:rPr>
              <a:t>Sex</a:t>
            </a:r>
          </a:p>
          <a:p>
            <a:pPr>
              <a:lnSpc>
                <a:spcPct val="170000"/>
              </a:lnSpc>
            </a:pPr>
            <a:r>
              <a:rPr lang="en-US" altLang="en-US" sz="5900" b="1" dirty="0">
                <a:solidFill>
                  <a:srgbClr val="00B050"/>
                </a:solidFill>
                <a:cs typeface="Arial" panose="020B0604020202020204" pitchFamily="34" charset="0"/>
              </a:rPr>
              <a:t>vertical transmission </a:t>
            </a:r>
            <a:r>
              <a:rPr lang="en-US" altLang="en-US" sz="4400" b="1" dirty="0">
                <a:solidFill>
                  <a:srgbClr val="00B050"/>
                </a:solidFill>
                <a:latin typeface="Arial" panose="020B0604020202020204" pitchFamily="34" charset="0"/>
                <a:cs typeface="Arial" panose="020B0604020202020204" pitchFamily="34" charset="0"/>
              </a:rPr>
              <a:t/>
            </a:r>
            <a:br>
              <a:rPr lang="en-US" altLang="en-US" sz="4400" b="1" dirty="0">
                <a:solidFill>
                  <a:srgbClr val="00B050"/>
                </a:solidFill>
                <a:latin typeface="Arial" panose="020B0604020202020204" pitchFamily="34" charset="0"/>
                <a:cs typeface="Arial" panose="020B0604020202020204" pitchFamily="34" charset="0"/>
              </a:rPr>
            </a:br>
            <a:r>
              <a:rPr lang="en-US" altLang="en-US" sz="4400" dirty="0"/>
              <a:t/>
            </a:r>
            <a:br>
              <a:rPr lang="en-US" altLang="en-US" sz="4400" dirty="0"/>
            </a:br>
            <a:r>
              <a:rPr lang="en-US" altLang="en-US" sz="4400" dirty="0"/>
              <a:t/>
            </a:r>
            <a:br>
              <a:rPr lang="en-US" altLang="en-US" sz="4400" dirty="0"/>
            </a:br>
            <a:endParaRPr lang="en-US" sz="4400" dirty="0"/>
          </a:p>
        </p:txBody>
      </p:sp>
    </p:spTree>
    <p:extLst>
      <p:ext uri="{BB962C8B-B14F-4D97-AF65-F5344CB8AC3E}">
        <p14:creationId xmlns:p14="http://schemas.microsoft.com/office/powerpoint/2010/main" val="678959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270456"/>
            <a:ext cx="11887199" cy="6453901"/>
          </a:xfrm>
        </p:spPr>
        <p:txBody>
          <a:bodyPr>
            <a:normAutofit/>
          </a:bodyPr>
          <a:lstStyle/>
          <a:p>
            <a:pPr>
              <a:lnSpc>
                <a:spcPct val="150000"/>
              </a:lnSpc>
            </a:pPr>
            <a:r>
              <a:rPr lang="en-US" sz="2000" b="1" dirty="0">
                <a:solidFill>
                  <a:srgbClr val="2B4D89"/>
                </a:solidFill>
                <a:latin typeface="Arial" panose="020B0604020202020204" pitchFamily="34" charset="0"/>
                <a:cs typeface="Arial" panose="020B0604020202020204" pitchFamily="34" charset="0"/>
              </a:rPr>
              <a:t>We don't have conclusive evidence showing the transmission of HPV from a person to an object and then to another person but we do have other findings that raise some concern </a:t>
            </a:r>
          </a:p>
          <a:p>
            <a:pPr>
              <a:lnSpc>
                <a:spcPct val="150000"/>
              </a:lnSpc>
            </a:pPr>
            <a:r>
              <a:rPr lang="en-US" sz="2000" b="1" dirty="0">
                <a:solidFill>
                  <a:srgbClr val="2B4D89"/>
                </a:solidFill>
                <a:latin typeface="Arial" panose="020B0604020202020204" pitchFamily="34" charset="0"/>
                <a:cs typeface="Arial" panose="020B0604020202020204" pitchFamily="34" charset="0"/>
              </a:rPr>
              <a:t>wet  towels may responsible for some cases of HPV in young children.an infected parent may transfer  virus to a towel, and shortly thereafter use the towel on their child.</a:t>
            </a:r>
          </a:p>
          <a:p>
            <a:pPr>
              <a:lnSpc>
                <a:spcPct val="150000"/>
              </a:lnSpc>
            </a:pPr>
            <a:r>
              <a:rPr lang="en-US" sz="2000" b="1" dirty="0">
                <a:solidFill>
                  <a:srgbClr val="2B4D89"/>
                </a:solidFill>
                <a:latin typeface="Arial" panose="020B0604020202020204" pitchFamily="34" charset="0"/>
                <a:cs typeface="Arial" panose="020B0604020202020204" pitchFamily="34" charset="0"/>
              </a:rPr>
              <a:t>Ultrasound probes including vaginal ultrasound, may become contaminated with HPV .</a:t>
            </a:r>
          </a:p>
          <a:p>
            <a:pPr>
              <a:lnSpc>
                <a:spcPct val="150000"/>
              </a:lnSpc>
            </a:pPr>
            <a:r>
              <a:rPr lang="en-US" sz="2000" b="1" dirty="0">
                <a:solidFill>
                  <a:srgbClr val="2B4D89"/>
                </a:solidFill>
                <a:latin typeface="Arial" panose="020B0604020202020204" pitchFamily="34" charset="0"/>
                <a:cs typeface="Arial" panose="020B0604020202020204" pitchFamily="34" charset="0"/>
              </a:rPr>
              <a:t> even some high-level disinfectants are inadequate to remove the virus. sonicated hydrogen peroxide and ultraviolet C radiation appear effective.</a:t>
            </a:r>
          </a:p>
          <a:p>
            <a:pPr>
              <a:lnSpc>
                <a:spcPct val="150000"/>
              </a:lnSpc>
            </a:pPr>
            <a:r>
              <a:rPr lang="en-US" sz="2000" b="1" dirty="0">
                <a:solidFill>
                  <a:srgbClr val="2B4D89"/>
                </a:solidFill>
                <a:latin typeface="Arial" panose="020B0604020202020204" pitchFamily="34" charset="0"/>
                <a:cs typeface="Arial" panose="020B0604020202020204" pitchFamily="34" charset="0"/>
              </a:rPr>
              <a:t> HPV may uncommonly be passed on via a towel or medical instrument, sharing toilet seats  or swimming in a pool with an infected person appears to be safe.</a:t>
            </a:r>
          </a:p>
        </p:txBody>
      </p:sp>
    </p:spTree>
    <p:extLst>
      <p:ext uri="{BB962C8B-B14F-4D97-AF65-F5344CB8AC3E}">
        <p14:creationId xmlns:p14="http://schemas.microsoft.com/office/powerpoint/2010/main" val="239792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8033" y="18255"/>
            <a:ext cx="10220855" cy="1325563"/>
          </a:xfrm>
        </p:spPr>
        <p:txBody>
          <a:bodyPr/>
          <a:lstStyle/>
          <a:p>
            <a:r>
              <a:rPr lang="en-US" b="1" u="sng" dirty="0" smtClean="0">
                <a:solidFill>
                  <a:srgbClr val="7030A0"/>
                </a:solidFill>
                <a:latin typeface="+mn-lt"/>
                <a:cs typeface="Arial" panose="020B0604020202020204" pitchFamily="34" charset="0"/>
              </a:rPr>
              <a:t>    HPV</a:t>
            </a:r>
            <a:endParaRPr lang="en-US" b="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351691" y="1294228"/>
            <a:ext cx="11607019" cy="5444197"/>
          </a:xfrm>
        </p:spPr>
        <p:txBody>
          <a:bodyPr>
            <a:normAutofit/>
          </a:bodyPr>
          <a:lstStyle/>
          <a:p>
            <a:pPr>
              <a:lnSpc>
                <a:spcPct val="150000"/>
              </a:lnSpc>
            </a:pPr>
            <a:r>
              <a:rPr lang="en-US" sz="2000" b="1" dirty="0">
                <a:solidFill>
                  <a:srgbClr val="002060"/>
                </a:solidFill>
                <a:latin typeface="Arial" panose="020B0604020202020204" pitchFamily="34" charset="0"/>
                <a:cs typeface="Arial" panose="020B0604020202020204" pitchFamily="34" charset="0"/>
              </a:rPr>
              <a:t> </a:t>
            </a:r>
            <a:r>
              <a:rPr lang="en-US" sz="2400" b="1" dirty="0">
                <a:solidFill>
                  <a:srgbClr val="2B4D89"/>
                </a:solidFill>
                <a:cs typeface="Arial" panose="020B0604020202020204" pitchFamily="34" charset="0"/>
              </a:rPr>
              <a:t>Human papillomavirus (HPV) is a sexually transmitted pathogen that causes anogenital and oropharyngeal disease in males and females.</a:t>
            </a:r>
          </a:p>
          <a:p>
            <a:pPr>
              <a:lnSpc>
                <a:spcPct val="150000"/>
              </a:lnSpc>
            </a:pPr>
            <a:r>
              <a:rPr lang="en-US" sz="2400" b="1" dirty="0">
                <a:solidFill>
                  <a:srgbClr val="2B4D89"/>
                </a:solidFill>
                <a:cs typeface="Arial" panose="020B0604020202020204" pitchFamily="34" charset="0"/>
              </a:rPr>
              <a:t>The high-risk HPV genotypes  16 and 18 cause approximately 70 % of all cervical cancers worldwide, and types 31, 33, 45, 52, and 58 cause an additional 20 %. </a:t>
            </a:r>
          </a:p>
          <a:p>
            <a:pPr>
              <a:lnSpc>
                <a:spcPct val="150000"/>
              </a:lnSpc>
            </a:pPr>
            <a:r>
              <a:rPr lang="en-US" sz="2400" b="1" dirty="0">
                <a:solidFill>
                  <a:srgbClr val="2B4D89"/>
                </a:solidFill>
                <a:cs typeface="Arial" panose="020B0604020202020204" pitchFamily="34" charset="0"/>
              </a:rPr>
              <a:t>HPV types 16 and 18 cause  90 % of anal cancers and  oropharyngeal cancer, vulvar and vaginal cancer, and penile cancer. </a:t>
            </a:r>
          </a:p>
          <a:p>
            <a:pPr>
              <a:lnSpc>
                <a:spcPct val="150000"/>
              </a:lnSpc>
            </a:pPr>
            <a:r>
              <a:rPr lang="en-US" sz="2400" b="1" dirty="0">
                <a:solidFill>
                  <a:srgbClr val="2B4D89"/>
                </a:solidFill>
                <a:cs typeface="Arial" panose="020B0604020202020204" pitchFamily="34" charset="0"/>
              </a:rPr>
              <a:t>HPV types 6 and 11 cause approximately 90 % of anogenital warts.</a:t>
            </a:r>
          </a:p>
        </p:txBody>
      </p:sp>
    </p:spTree>
    <p:extLst>
      <p:ext uri="{BB962C8B-B14F-4D97-AF65-F5344CB8AC3E}">
        <p14:creationId xmlns:p14="http://schemas.microsoft.com/office/powerpoint/2010/main" val="63233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45" y="427975"/>
            <a:ext cx="10016197" cy="5410117"/>
          </a:xfrm>
        </p:spPr>
        <p:txBody>
          <a:bodyPr>
            <a:normAutofit/>
          </a:bodyPr>
          <a:lstStyle/>
          <a:p>
            <a:pPr>
              <a:lnSpc>
                <a:spcPct val="200000"/>
              </a:lnSpc>
            </a:pPr>
            <a:r>
              <a:rPr lang="en-US" sz="4400" b="1" dirty="0">
                <a:solidFill>
                  <a:srgbClr val="7030A0"/>
                </a:solidFill>
                <a:cs typeface="Arial" panose="020B0604020202020204" pitchFamily="34" charset="0"/>
              </a:rPr>
              <a:t>HOW IS IT DIAGNOSED ?</a:t>
            </a:r>
          </a:p>
          <a:p>
            <a:pPr>
              <a:lnSpc>
                <a:spcPct val="200000"/>
              </a:lnSpc>
            </a:pPr>
            <a:r>
              <a:rPr lang="en-US" sz="4400" b="1" dirty="0">
                <a:solidFill>
                  <a:srgbClr val="7030A0"/>
                </a:solidFill>
                <a:cs typeface="Arial" panose="020B0604020202020204" pitchFamily="34" charset="0"/>
              </a:rPr>
              <a:t>IS BIOPSY IS NECESSARY</a:t>
            </a:r>
            <a:r>
              <a:rPr lang="en-US" sz="4400" b="1" dirty="0">
                <a:solidFill>
                  <a:srgbClr val="7030A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73731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289" y="309283"/>
            <a:ext cx="10515600" cy="1116106"/>
          </a:xfrm>
        </p:spPr>
        <p:txBody>
          <a:bodyPr>
            <a:normAutofit/>
          </a:bodyPr>
          <a:lstStyle/>
          <a:p>
            <a:r>
              <a:rPr lang="en-US" b="1" i="1" dirty="0">
                <a:solidFill>
                  <a:srgbClr val="7030A0"/>
                </a:solidFill>
                <a:latin typeface="+mn-lt"/>
                <a:cs typeface="Arial" panose="020B0604020202020204" pitchFamily="34" charset="0"/>
              </a:rPr>
              <a:t>DIAGNOSIS</a:t>
            </a:r>
          </a:p>
        </p:txBody>
      </p:sp>
      <p:sp>
        <p:nvSpPr>
          <p:cNvPr id="3" name="Content Placeholder 2"/>
          <p:cNvSpPr>
            <a:spLocks noGrp="1"/>
          </p:cNvSpPr>
          <p:nvPr>
            <p:ph idx="1"/>
          </p:nvPr>
        </p:nvSpPr>
        <p:spPr>
          <a:xfrm>
            <a:off x="233289" y="1198318"/>
            <a:ext cx="11725422" cy="5455699"/>
          </a:xfrm>
        </p:spPr>
        <p:txBody>
          <a:bodyPr/>
          <a:lstStyle/>
          <a:p>
            <a:pPr>
              <a:lnSpc>
                <a:spcPct val="150000"/>
              </a:lnSpc>
            </a:pPr>
            <a:r>
              <a:rPr lang="en-US" b="1" i="1" u="sng" dirty="0">
                <a:solidFill>
                  <a:srgbClr val="00B050"/>
                </a:solidFill>
                <a:cs typeface="Arial" panose="020B0604020202020204" pitchFamily="34" charset="0"/>
              </a:rPr>
              <a:t>For women:</a:t>
            </a:r>
          </a:p>
          <a:p>
            <a:pPr marL="0" indent="0">
              <a:lnSpc>
                <a:spcPct val="150000"/>
              </a:lnSpc>
              <a:buNone/>
            </a:pPr>
            <a:r>
              <a:rPr lang="en-US" sz="2400" b="1" dirty="0">
                <a:solidFill>
                  <a:srgbClr val="2B4D89"/>
                </a:solidFill>
                <a:cs typeface="Arial" panose="020B0604020202020204" pitchFamily="34" charset="0"/>
              </a:rPr>
              <a:t>    hpv testing for 30 years and older </a:t>
            </a:r>
          </a:p>
          <a:p>
            <a:pPr>
              <a:lnSpc>
                <a:spcPct val="150000"/>
              </a:lnSpc>
            </a:pPr>
            <a:r>
              <a:rPr lang="en-US" b="1" i="1" u="sng" dirty="0">
                <a:solidFill>
                  <a:srgbClr val="00B050"/>
                </a:solidFill>
                <a:cs typeface="Arial" panose="020B0604020202020204" pitchFamily="34" charset="0"/>
              </a:rPr>
              <a:t>For men :</a:t>
            </a:r>
          </a:p>
          <a:p>
            <a:pPr marL="0" indent="0">
              <a:lnSpc>
                <a:spcPct val="150000"/>
              </a:lnSpc>
              <a:buNone/>
            </a:pPr>
            <a:r>
              <a:rPr lang="en-US" sz="2400" b="1" dirty="0">
                <a:solidFill>
                  <a:srgbClr val="2B4D89"/>
                </a:solidFill>
                <a:cs typeface="Arial" panose="020B0604020202020204" pitchFamily="34" charset="0"/>
              </a:rPr>
              <a:t>   It’s important to note that the HPV DNA test is only available for diagnosing HPV in women. There’s currently no FDA-approved test available for diagnosing HPV in men.</a:t>
            </a:r>
          </a:p>
          <a:p>
            <a:pPr>
              <a:lnSpc>
                <a:spcPct val="150000"/>
              </a:lnSpc>
            </a:pPr>
            <a:r>
              <a:rPr lang="en-US" sz="2400" b="1" dirty="0">
                <a:solidFill>
                  <a:srgbClr val="2B4D89"/>
                </a:solidFill>
                <a:cs typeface="Arial" panose="020B0604020202020204" pitchFamily="34" charset="0"/>
              </a:rPr>
              <a:t> routine screening for anal, mouth, throat, or penile cancer in men isn’t currently recommended</a:t>
            </a:r>
          </a:p>
          <a:p>
            <a:endParaRPr lang="en-US" dirty="0"/>
          </a:p>
        </p:txBody>
      </p:sp>
    </p:spTree>
    <p:extLst>
      <p:ext uri="{BB962C8B-B14F-4D97-AF65-F5344CB8AC3E}">
        <p14:creationId xmlns:p14="http://schemas.microsoft.com/office/powerpoint/2010/main" val="1904128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557" y="1364973"/>
            <a:ext cx="11009243" cy="4811989"/>
          </a:xfrm>
        </p:spPr>
        <p:txBody>
          <a:bodyPr/>
          <a:lstStyle/>
          <a:p>
            <a:pPr>
              <a:lnSpc>
                <a:spcPct val="200000"/>
              </a:lnSpc>
            </a:pPr>
            <a:r>
              <a:rPr lang="en-US" sz="2400" b="1" dirty="0">
                <a:solidFill>
                  <a:srgbClr val="2B4D89"/>
                </a:solidFill>
                <a:cs typeface="Arial" panose="020B0604020202020204" pitchFamily="34" charset="0"/>
              </a:rPr>
              <a:t>The type of HPV virus that causes genital warts is different from the type of HPV virus that causes cancer</a:t>
            </a:r>
          </a:p>
          <a:p>
            <a:endParaRPr lang="en-US" dirty="0"/>
          </a:p>
          <a:p>
            <a:endParaRPr lang="en-US" dirty="0"/>
          </a:p>
        </p:txBody>
      </p:sp>
      <p:sp>
        <p:nvSpPr>
          <p:cNvPr id="4" name="Rectangle 1"/>
          <p:cNvSpPr>
            <a:spLocks noGrp="1" noChangeArrowheads="1"/>
          </p:cNvSpPr>
          <p:nvPr>
            <p:ph type="title"/>
          </p:nvPr>
        </p:nvSpPr>
        <p:spPr bwMode="auto">
          <a:xfrm>
            <a:off x="633046" y="430863"/>
            <a:ext cx="9117850" cy="64185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strike="noStrike" cap="none" normalizeH="0" baseline="0" dirty="0">
                <a:ln>
                  <a:noFill/>
                </a:ln>
                <a:solidFill>
                  <a:srgbClr val="7030A0"/>
                </a:solidFill>
                <a:effectLst/>
                <a:latin typeface="+mn-lt"/>
                <a:cs typeface="Arial" panose="020B0604020202020204" pitchFamily="34" charset="0"/>
              </a:rPr>
              <a:t>Does genital wart cause cancer? </a:t>
            </a:r>
          </a:p>
        </p:txBody>
      </p:sp>
    </p:spTree>
    <p:extLst>
      <p:ext uri="{BB962C8B-B14F-4D97-AF65-F5344CB8AC3E}">
        <p14:creationId xmlns:p14="http://schemas.microsoft.com/office/powerpoint/2010/main" val="3396886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r>
            <a:br>
              <a:rPr lang="fa-IR" dirty="0"/>
            </a:br>
            <a:endParaRPr lang="en-US" dirty="0"/>
          </a:p>
        </p:txBody>
      </p:sp>
      <p:sp>
        <p:nvSpPr>
          <p:cNvPr id="3" name="Rectangle 2">
            <a:extLst>
              <a:ext uri="{FF2B5EF4-FFF2-40B4-BE49-F238E27FC236}">
                <a16:creationId xmlns:a16="http://schemas.microsoft.com/office/drawing/2014/main" id="{A5B5388E-AF2F-4003-1FA5-10D6B14460F8}"/>
              </a:ext>
            </a:extLst>
          </p:cNvPr>
          <p:cNvSpPr/>
          <p:nvPr/>
        </p:nvSpPr>
        <p:spPr>
          <a:xfrm>
            <a:off x="2133478" y="2413337"/>
            <a:ext cx="7925043" cy="1015663"/>
          </a:xfrm>
          <a:prstGeom prst="rect">
            <a:avLst/>
          </a:prstGeom>
          <a:noFill/>
        </p:spPr>
        <p:txBody>
          <a:bodyPr wrap="square" lIns="91440" tIns="45720" rIns="91440" bIns="45720">
            <a:spAutoFit/>
          </a:bodyPr>
          <a:lstStyle/>
          <a:p>
            <a:pPr algn="ctr"/>
            <a:r>
              <a:rPr kumimoji="0" lang="en-US" altLang="en-US" sz="6000" b="1" i="0" u="none" strike="noStrike" cap="none" spc="0" normalizeH="0" baseline="0" dirty="0">
                <a:ln w="22225">
                  <a:solidFill>
                    <a:schemeClr val="accent2"/>
                  </a:solidFill>
                  <a:prstDash val="solid"/>
                </a:ln>
                <a:solidFill>
                  <a:srgbClr val="C00000"/>
                </a:solidFill>
                <a:effectLst/>
              </a:rPr>
              <a:t>HOW TO PREVENT HPV? </a:t>
            </a:r>
            <a:endParaRPr lang="en-US" sz="6000" b="1" cap="none" spc="0" dirty="0">
              <a:ln w="22225">
                <a:solidFill>
                  <a:schemeClr val="accent2"/>
                </a:solidFill>
                <a:prstDash val="solid"/>
              </a:ln>
              <a:solidFill>
                <a:srgbClr val="C00000"/>
              </a:solidFill>
              <a:effectLst/>
            </a:endParaRPr>
          </a:p>
        </p:txBody>
      </p:sp>
    </p:spTree>
    <p:extLst>
      <p:ext uri="{BB962C8B-B14F-4D97-AF65-F5344CB8AC3E}">
        <p14:creationId xmlns:p14="http://schemas.microsoft.com/office/powerpoint/2010/main" val="890874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195"/>
            <a:ext cx="10515600" cy="1325563"/>
          </a:xfrm>
        </p:spPr>
        <p:txBody>
          <a:bodyPr/>
          <a:lstStyle/>
          <a:p>
            <a:r>
              <a:rPr lang="en-US" dirty="0"/>
              <a:t> </a:t>
            </a:r>
            <a:r>
              <a:rPr lang="en-US" b="1" i="1" u="sng" dirty="0">
                <a:solidFill>
                  <a:srgbClr val="7030A0"/>
                </a:solidFill>
                <a:latin typeface="+mn-lt"/>
                <a:cs typeface="Arial" panose="020B0604020202020204" pitchFamily="34" charset="0"/>
              </a:rPr>
              <a:t>PREVENTION</a:t>
            </a:r>
          </a:p>
        </p:txBody>
      </p:sp>
      <p:sp>
        <p:nvSpPr>
          <p:cNvPr id="3" name="Content Placeholder 2"/>
          <p:cNvSpPr>
            <a:spLocks noGrp="1"/>
          </p:cNvSpPr>
          <p:nvPr>
            <p:ph idx="1"/>
          </p:nvPr>
        </p:nvSpPr>
        <p:spPr>
          <a:xfrm>
            <a:off x="445168" y="1431758"/>
            <a:ext cx="10908632" cy="4745205"/>
          </a:xfrm>
        </p:spPr>
        <p:txBody>
          <a:bodyPr/>
          <a:lstStyle/>
          <a:p>
            <a:pPr fontAlgn="base">
              <a:lnSpc>
                <a:spcPct val="150000"/>
              </a:lnSpc>
            </a:pPr>
            <a:r>
              <a:rPr lang="en-US" sz="2400" b="1" dirty="0">
                <a:solidFill>
                  <a:srgbClr val="2B4D89"/>
                </a:solidFill>
                <a:cs typeface="Arial" panose="020B0604020202020204" pitchFamily="34" charset="0"/>
              </a:rPr>
              <a:t>Safe sex</a:t>
            </a:r>
          </a:p>
          <a:p>
            <a:pPr fontAlgn="base">
              <a:lnSpc>
                <a:spcPct val="150000"/>
              </a:lnSpc>
            </a:pPr>
            <a:r>
              <a:rPr lang="en-US" sz="2400" b="1" dirty="0">
                <a:solidFill>
                  <a:srgbClr val="2B4D89"/>
                </a:solidFill>
                <a:cs typeface="Arial" panose="020B0604020202020204" pitchFamily="34" charset="0"/>
              </a:rPr>
              <a:t>Handwashing</a:t>
            </a:r>
          </a:p>
          <a:p>
            <a:pPr fontAlgn="base">
              <a:lnSpc>
                <a:spcPct val="150000"/>
              </a:lnSpc>
            </a:pPr>
            <a:r>
              <a:rPr lang="en-US" sz="2400" b="1" dirty="0">
                <a:solidFill>
                  <a:srgbClr val="2B4D89"/>
                </a:solidFill>
                <a:cs typeface="Arial" panose="020B0604020202020204" pitchFamily="34" charset="0"/>
              </a:rPr>
              <a:t>Regular Pap Smears</a:t>
            </a:r>
          </a:p>
          <a:p>
            <a:pPr fontAlgn="base">
              <a:lnSpc>
                <a:spcPct val="150000"/>
              </a:lnSpc>
            </a:pPr>
            <a:r>
              <a:rPr lang="en-US" sz="2400" b="1" dirty="0">
                <a:solidFill>
                  <a:srgbClr val="2B4D89"/>
                </a:solidFill>
                <a:cs typeface="Arial" panose="020B0604020202020204" pitchFamily="34" charset="0"/>
              </a:rPr>
              <a:t>Smoking makes HPV infection more difficult to clear</a:t>
            </a:r>
          </a:p>
          <a:p>
            <a:pPr fontAlgn="base">
              <a:lnSpc>
                <a:spcPct val="150000"/>
              </a:lnSpc>
            </a:pPr>
            <a:r>
              <a:rPr lang="en-US" sz="2400" b="1" dirty="0">
                <a:solidFill>
                  <a:srgbClr val="2B4D89"/>
                </a:solidFill>
                <a:cs typeface="Arial" panose="020B0604020202020204" pitchFamily="34" charset="0"/>
              </a:rPr>
              <a:t>vaccination</a:t>
            </a:r>
          </a:p>
          <a:p>
            <a:pPr fontAlgn="base"/>
            <a:endParaRPr lang="en-US" b="1" dirty="0"/>
          </a:p>
          <a:p>
            <a:endParaRPr lang="en-US" dirty="0"/>
          </a:p>
        </p:txBody>
      </p:sp>
    </p:spTree>
    <p:extLst>
      <p:ext uri="{BB962C8B-B14F-4D97-AF65-F5344CB8AC3E}">
        <p14:creationId xmlns:p14="http://schemas.microsoft.com/office/powerpoint/2010/main" val="3011975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1">
                    <a:lumMod val="50000"/>
                  </a:schemeClr>
                </a:solidFill>
              </a:rPr>
              <a:t>WHO position The priority purpose of HPV immunization is the prevention of cervical cancer, which accounts for 82% of all HPV-related cancers.</a:t>
            </a:r>
          </a:p>
          <a:p>
            <a:r>
              <a:rPr lang="en-US" dirty="0" smtClean="0">
                <a:solidFill>
                  <a:schemeClr val="accent1">
                    <a:lumMod val="50000"/>
                  </a:schemeClr>
                </a:solidFill>
              </a:rPr>
              <a:t> The 2020 WHO Global Strategy to Accelerate the Elimination of Cervical Cancer recommends that HPV vaccines should be included in all national immunization </a:t>
            </a:r>
            <a:r>
              <a:rPr lang="en-US" dirty="0" err="1" smtClean="0">
                <a:solidFill>
                  <a:schemeClr val="accent1">
                    <a:lumMod val="50000"/>
                  </a:schemeClr>
                </a:solidFill>
              </a:rPr>
              <a:t>programmes</a:t>
            </a:r>
            <a:r>
              <a:rPr lang="en-US" dirty="0" smtClean="0">
                <a:solidFill>
                  <a:schemeClr val="accent1">
                    <a:lumMod val="50000"/>
                  </a:schemeClr>
                </a:solidFill>
              </a:rPr>
              <a:t> and should reach 90% of all girls by age 15 by 2030</a:t>
            </a:r>
            <a:r>
              <a:rPr lang="en-US" dirty="0" smtClean="0"/>
              <a:t>. </a:t>
            </a:r>
            <a:endParaRPr lang="en-US" dirty="0"/>
          </a:p>
        </p:txBody>
      </p:sp>
    </p:spTree>
    <p:extLst>
      <p:ext uri="{BB962C8B-B14F-4D97-AF65-F5344CB8AC3E}">
        <p14:creationId xmlns:p14="http://schemas.microsoft.com/office/powerpoint/2010/main" val="4274610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7030A0"/>
                </a:solidFill>
                <a:latin typeface="Arial" panose="020B0604020202020204" pitchFamily="34" charset="0"/>
                <a:cs typeface="Arial" panose="020B0604020202020204" pitchFamily="34" charset="0"/>
              </a:rPr>
              <a:t>vaccinnation</a:t>
            </a:r>
            <a:endParaRPr lang="en-US"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solidFill>
                  <a:schemeClr val="accent1">
                    <a:lumMod val="50000"/>
                  </a:schemeClr>
                </a:solidFill>
              </a:rPr>
              <a:t>All HPV vaccines are indicated for use in females aged 9 years or older, and are licensed for use up to 26 or 45 years of age.</a:t>
            </a:r>
          </a:p>
          <a:p>
            <a:r>
              <a:rPr lang="en-US" dirty="0" smtClean="0">
                <a:solidFill>
                  <a:schemeClr val="accent1">
                    <a:lumMod val="50000"/>
                  </a:schemeClr>
                </a:solidFill>
              </a:rPr>
              <a:t> Some HPV vaccines are also licensed for use in males.</a:t>
            </a:r>
            <a:endParaRPr lang="en-US" dirty="0">
              <a:solidFill>
                <a:schemeClr val="accent1">
                  <a:lumMod val="50000"/>
                </a:schemeClr>
              </a:solidFill>
            </a:endParaRPr>
          </a:p>
        </p:txBody>
      </p:sp>
    </p:spTree>
    <p:extLst>
      <p:ext uri="{BB962C8B-B14F-4D97-AF65-F5344CB8AC3E}">
        <p14:creationId xmlns:p14="http://schemas.microsoft.com/office/powerpoint/2010/main" val="18733806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US" sz="4000" b="1" i="1" dirty="0">
                <a:solidFill>
                  <a:srgbClr val="7030A0"/>
                </a:solidFill>
                <a:latin typeface="+mn-lt"/>
                <a:cs typeface="Arial" panose="020B0604020202020204" pitchFamily="34" charset="0"/>
              </a:rPr>
              <a:t>AVAILABLE VACCINES</a:t>
            </a:r>
            <a:endParaRPr lang="en-US" sz="4000" i="1"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0" y="1130968"/>
            <a:ext cx="12192000" cy="4932948"/>
          </a:xfrm>
        </p:spPr>
        <p:txBody>
          <a:bodyPr>
            <a:normAutofit/>
          </a:bodyPr>
          <a:lstStyle/>
          <a:p>
            <a:pPr marL="0" indent="0">
              <a:lnSpc>
                <a:spcPct val="150000"/>
              </a:lnSpc>
              <a:buNone/>
            </a:pPr>
            <a:r>
              <a:rPr lang="en-US" sz="2400" b="1" dirty="0">
                <a:solidFill>
                  <a:schemeClr val="accent6">
                    <a:lumMod val="50000"/>
                  </a:schemeClr>
                </a:solidFill>
                <a:cs typeface="Arial" panose="020B0604020202020204" pitchFamily="34" charset="0"/>
              </a:rPr>
              <a:t>Three different vaccines have been clinically developed:</a:t>
            </a:r>
          </a:p>
          <a:p>
            <a:pPr marL="457200" indent="-457200">
              <a:lnSpc>
                <a:spcPct val="150000"/>
              </a:lnSpc>
              <a:buFont typeface="+mj-lt"/>
              <a:buAutoNum type="arabicPeriod"/>
            </a:pPr>
            <a:r>
              <a:rPr lang="en-US" sz="2400" b="1" u="sng" dirty="0">
                <a:solidFill>
                  <a:srgbClr val="00B050"/>
                </a:solidFill>
                <a:cs typeface="Arial" panose="020B0604020202020204" pitchFamily="34" charset="0"/>
              </a:rPr>
              <a:t>Human papillomavirus quadrivalent vaccine</a:t>
            </a:r>
            <a:r>
              <a:rPr lang="en-US" sz="2400" b="1" dirty="0">
                <a:solidFill>
                  <a:srgbClr val="00B050"/>
                </a:solidFill>
                <a:cs typeface="Arial" panose="020B0604020202020204" pitchFamily="34" charset="0"/>
              </a:rPr>
              <a:t> (Gardasil) targets HPV types 6, 11, 16, and 18.</a:t>
            </a:r>
          </a:p>
          <a:p>
            <a:pPr marL="457200" indent="-457200">
              <a:lnSpc>
                <a:spcPct val="150000"/>
              </a:lnSpc>
              <a:buFont typeface="+mj-lt"/>
              <a:buAutoNum type="arabicPeriod"/>
            </a:pPr>
            <a:r>
              <a:rPr lang="en-US" sz="2400" b="1" u="sng" dirty="0">
                <a:solidFill>
                  <a:srgbClr val="002060"/>
                </a:solidFill>
                <a:cs typeface="Arial" panose="020B0604020202020204" pitchFamily="34" charset="0"/>
              </a:rPr>
              <a:t>Human papillomavirus 9-valent vaccine</a:t>
            </a:r>
            <a:r>
              <a:rPr lang="en-US" sz="2400" b="1" dirty="0">
                <a:solidFill>
                  <a:srgbClr val="002060"/>
                </a:solidFill>
                <a:cs typeface="Arial" panose="020B0604020202020204" pitchFamily="34" charset="0"/>
              </a:rPr>
              <a:t> (Gardasil 9) targets the same HPV types as the quadrivalent vaccine (6, 11, 16, and 18) as well as types 31, 33, 45, 52, and 58.</a:t>
            </a:r>
          </a:p>
          <a:p>
            <a:pPr marL="457200" indent="-457200">
              <a:lnSpc>
                <a:spcPct val="150000"/>
              </a:lnSpc>
              <a:buFont typeface="+mj-lt"/>
              <a:buAutoNum type="arabicPeriod"/>
            </a:pPr>
            <a:r>
              <a:rPr lang="en-US" sz="2400" b="1" u="sng" dirty="0">
                <a:solidFill>
                  <a:schemeClr val="accent2">
                    <a:lumMod val="50000"/>
                  </a:schemeClr>
                </a:solidFill>
                <a:cs typeface="Arial" panose="020B0604020202020204" pitchFamily="34" charset="0"/>
              </a:rPr>
              <a:t>Human papillomavirus bivalent vaccine</a:t>
            </a:r>
            <a:r>
              <a:rPr lang="en-US" sz="2400" b="1" dirty="0">
                <a:solidFill>
                  <a:schemeClr val="accent2">
                    <a:lumMod val="50000"/>
                  </a:schemeClr>
                </a:solidFill>
                <a:cs typeface="Arial" panose="020B0604020202020204" pitchFamily="34" charset="0"/>
              </a:rPr>
              <a:t> (</a:t>
            </a:r>
            <a:r>
              <a:rPr lang="en-US" sz="2400" b="1" dirty="0" err="1">
                <a:solidFill>
                  <a:schemeClr val="accent2">
                    <a:lumMod val="50000"/>
                  </a:schemeClr>
                </a:solidFill>
                <a:cs typeface="Arial" panose="020B0604020202020204" pitchFamily="34" charset="0"/>
              </a:rPr>
              <a:t>Cervarix</a:t>
            </a:r>
            <a:r>
              <a:rPr lang="en-US" sz="2400" b="1" dirty="0">
                <a:solidFill>
                  <a:schemeClr val="accent2">
                    <a:lumMod val="50000"/>
                  </a:schemeClr>
                </a:solidFill>
                <a:cs typeface="Arial" panose="020B0604020202020204" pitchFamily="34" charset="0"/>
              </a:rPr>
              <a:t>) targets HPV types 16 and 18</a:t>
            </a:r>
          </a:p>
        </p:txBody>
      </p:sp>
    </p:spTree>
    <p:extLst>
      <p:ext uri="{BB962C8B-B14F-4D97-AF65-F5344CB8AC3E}">
        <p14:creationId xmlns:p14="http://schemas.microsoft.com/office/powerpoint/2010/main" val="4140495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1">
                    <a:lumMod val="50000"/>
                  </a:schemeClr>
                </a:solidFill>
              </a:rPr>
              <a:t>Storage of HPV vaccines All HPV vaccines should be maintained at 2–8 °C, not frozen and protected from light. They should be administered as soon as possible after being removed from the refrigerator. The shelf-life of HPV vaccines varies by product. </a:t>
            </a:r>
            <a:r>
              <a:rPr lang="en-US" dirty="0" err="1" smtClean="0">
                <a:solidFill>
                  <a:schemeClr val="accent1">
                    <a:lumMod val="50000"/>
                  </a:schemeClr>
                </a:solidFill>
              </a:rPr>
              <a:t>Cervarix</a:t>
            </a:r>
            <a:r>
              <a:rPr lang="en-US" dirty="0" smtClean="0">
                <a:solidFill>
                  <a:schemeClr val="accent1">
                    <a:lumMod val="50000"/>
                  </a:schemeClr>
                </a:solidFill>
              </a:rPr>
              <a:t> is stable and can be stored outside the refrigerator for up to 3 days at temperatures between 8 °C and 25 °C, or for up to 1 day at temperatures between 25 °C and 37 °C. Gardasil and Gardasil-9 are licensed to be stored for 3 days at temperatures from 8  °C to 42 °C (controlled temperature chain (CTC)) or for 4 days at temperatures from 8 °C to 40 °C </a:t>
            </a:r>
            <a:endParaRPr lang="en-US" dirty="0">
              <a:solidFill>
                <a:schemeClr val="accent1">
                  <a:lumMod val="50000"/>
                </a:schemeClr>
              </a:solidFill>
            </a:endParaRPr>
          </a:p>
        </p:txBody>
      </p:sp>
    </p:spTree>
    <p:extLst>
      <p:ext uri="{BB962C8B-B14F-4D97-AF65-F5344CB8AC3E}">
        <p14:creationId xmlns:p14="http://schemas.microsoft.com/office/powerpoint/2010/main" val="18267265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mn-lt"/>
                <a:cs typeface="Arial" panose="020B0604020202020204" pitchFamily="34" charset="0"/>
              </a:rPr>
              <a:t>Bivalent HPV vaccines </a:t>
            </a:r>
            <a:r>
              <a:rPr lang="en-US" dirty="0" err="1" smtClean="0">
                <a:solidFill>
                  <a:srgbClr val="7030A0"/>
                </a:solidFill>
                <a:latin typeface="+mn-lt"/>
                <a:cs typeface="Arial" panose="020B0604020202020204" pitchFamily="34" charset="0"/>
              </a:rPr>
              <a:t>Cervarix</a:t>
            </a:r>
            <a:endParaRPr lang="en-US"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p:txBody>
          <a:bodyPr/>
          <a:lstStyle/>
          <a:p>
            <a:r>
              <a:rPr lang="en-US" dirty="0">
                <a:solidFill>
                  <a:schemeClr val="accent1">
                    <a:lumMod val="50000"/>
                  </a:schemeClr>
                </a:solidFill>
              </a:rPr>
              <a:t>F</a:t>
            </a:r>
            <a:r>
              <a:rPr lang="en-US" dirty="0" smtClean="0">
                <a:solidFill>
                  <a:schemeClr val="accent1">
                    <a:lumMod val="50000"/>
                  </a:schemeClr>
                </a:solidFill>
              </a:rPr>
              <a:t>or girls and boys aged 9–14 years as a 2-dose schedule (5–13 months apart).</a:t>
            </a:r>
          </a:p>
          <a:p>
            <a:r>
              <a:rPr lang="en-US" dirty="0" smtClean="0">
                <a:solidFill>
                  <a:schemeClr val="accent1">
                    <a:lumMod val="50000"/>
                  </a:schemeClr>
                </a:solidFill>
              </a:rPr>
              <a:t> If the recipient’s age at the time of the first dose is ≥15 years, three doses should be given (at 0, 1–2.5 months and 5–12 months).</a:t>
            </a:r>
          </a:p>
        </p:txBody>
      </p:sp>
    </p:spTree>
    <p:extLst>
      <p:ext uri="{BB962C8B-B14F-4D97-AF65-F5344CB8AC3E}">
        <p14:creationId xmlns:p14="http://schemas.microsoft.com/office/powerpoint/2010/main" val="3353189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637" y="18255"/>
            <a:ext cx="11788726" cy="1325563"/>
          </a:xfrm>
        </p:spPr>
        <p:txBody>
          <a:bodyPr>
            <a:normAutofit/>
          </a:bodyPr>
          <a:lstStyle/>
          <a:p>
            <a:r>
              <a:rPr lang="en-US" sz="4000" b="1" i="1" dirty="0">
                <a:solidFill>
                  <a:srgbClr val="7030A0"/>
                </a:solidFill>
                <a:latin typeface="+mn-lt"/>
                <a:cs typeface="Arial" panose="020B0604020202020204" pitchFamily="34" charset="0"/>
              </a:rPr>
              <a:t>EPIDEMIOLOGY OF ANOGENITAL INFECTION</a:t>
            </a:r>
            <a:r>
              <a:rPr lang="en-US" sz="4000" b="1" i="1" dirty="0">
                <a:solidFill>
                  <a:srgbClr val="7030A0"/>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201637" y="1209822"/>
            <a:ext cx="11788726" cy="5486400"/>
          </a:xfrm>
        </p:spPr>
        <p:txBody>
          <a:bodyPr>
            <a:normAutofit lnSpcReduction="10000"/>
          </a:bodyPr>
          <a:lstStyle/>
          <a:p>
            <a:pPr>
              <a:lnSpc>
                <a:spcPct val="150000"/>
              </a:lnSpc>
            </a:pPr>
            <a:r>
              <a:rPr lang="en-US" sz="2400" b="1" dirty="0">
                <a:solidFill>
                  <a:srgbClr val="2B4D89"/>
                </a:solidFill>
                <a:cs typeface="Arial" panose="020B0604020202020204" pitchFamily="34" charset="0"/>
              </a:rPr>
              <a:t>Globally, anogenital HPV is the most common sexually transmitted infection. </a:t>
            </a:r>
          </a:p>
          <a:p>
            <a:pPr>
              <a:lnSpc>
                <a:spcPct val="150000"/>
              </a:lnSpc>
            </a:pPr>
            <a:r>
              <a:rPr lang="en-US" sz="2400" b="1" dirty="0">
                <a:solidFill>
                  <a:srgbClr val="2B4D89"/>
                </a:solidFill>
                <a:cs typeface="Arial" panose="020B0604020202020204" pitchFamily="34" charset="0"/>
              </a:rPr>
              <a:t>peak prevalence of HPV infection typically occurs within the first decade after sexual debut, </a:t>
            </a:r>
            <a:r>
              <a:rPr lang="en-US" sz="2400" b="1" dirty="0">
                <a:solidFill>
                  <a:schemeClr val="accent1">
                    <a:lumMod val="50000"/>
                  </a:schemeClr>
                </a:solidFill>
                <a:cs typeface="Arial" panose="020B0604020202020204" pitchFamily="34" charset="0"/>
              </a:rPr>
              <a:t>typically between </a:t>
            </a:r>
            <a:r>
              <a:rPr lang="en-US" sz="2400" b="1" dirty="0">
                <a:solidFill>
                  <a:srgbClr val="2B4D89"/>
                </a:solidFill>
                <a:cs typeface="Arial" panose="020B0604020202020204" pitchFamily="34" charset="0"/>
              </a:rPr>
              <a:t>the ages of 15 to 25 years in most western countries.</a:t>
            </a:r>
          </a:p>
          <a:p>
            <a:pPr>
              <a:lnSpc>
                <a:spcPct val="150000"/>
              </a:lnSpc>
            </a:pPr>
            <a:r>
              <a:rPr lang="en-US" sz="2400" b="1" dirty="0">
                <a:solidFill>
                  <a:srgbClr val="2B4D89"/>
                </a:solidFill>
                <a:cs typeface="Arial" panose="020B0604020202020204" pitchFamily="34" charset="0"/>
              </a:rPr>
              <a:t>It has been estimated that at least 80 percent of sexually active individuals are exposed to HPV once in their lifetime .</a:t>
            </a:r>
          </a:p>
          <a:p>
            <a:pPr>
              <a:lnSpc>
                <a:spcPct val="150000"/>
              </a:lnSpc>
            </a:pPr>
            <a:r>
              <a:rPr lang="en-US" sz="2400" b="1" dirty="0">
                <a:solidFill>
                  <a:srgbClr val="2B4D89"/>
                </a:solidFill>
                <a:cs typeface="Arial" panose="020B0604020202020204" pitchFamily="34" charset="0"/>
              </a:rPr>
              <a:t> However, many experts believe that virtually all sexually active adults have been infected by HPV for the following reasons:</a:t>
            </a:r>
          </a:p>
          <a:p>
            <a:pPr>
              <a:lnSpc>
                <a:spcPct val="150000"/>
              </a:lnSpc>
            </a:pPr>
            <a:r>
              <a:rPr lang="en-US" sz="2400" b="1" dirty="0">
                <a:solidFill>
                  <a:srgbClr val="2B4D89"/>
                </a:solidFill>
                <a:cs typeface="Arial" panose="020B0604020202020204" pitchFamily="34" charset="0"/>
              </a:rPr>
              <a:t>Most HPV infections are transient and can come and go in the interval between HPV testing </a:t>
            </a:r>
            <a:r>
              <a:rPr lang="en-US" sz="2400" b="1" dirty="0" smtClean="0">
                <a:solidFill>
                  <a:srgbClr val="2B4D89"/>
                </a:solidFill>
                <a:cs typeface="Arial" panose="020B0604020202020204" pitchFamily="34" charset="0"/>
              </a:rPr>
              <a:t>.</a:t>
            </a:r>
            <a:endParaRPr lang="en-US" sz="2400" b="1" dirty="0">
              <a:solidFill>
                <a:srgbClr val="2B4D89"/>
              </a:solidFill>
              <a:cs typeface="Arial" panose="020B0604020202020204" pitchFamily="34" charset="0"/>
            </a:endParaRPr>
          </a:p>
          <a:p>
            <a:endParaRPr lang="en-US" dirty="0"/>
          </a:p>
        </p:txBody>
      </p:sp>
    </p:spTree>
    <p:extLst>
      <p:ext uri="{BB962C8B-B14F-4D97-AF65-F5344CB8AC3E}">
        <p14:creationId xmlns:p14="http://schemas.microsoft.com/office/powerpoint/2010/main" val="3341933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348" y="409073"/>
            <a:ext cx="12725400" cy="1215190"/>
          </a:xfrm>
        </p:spPr>
        <p:txBody>
          <a:bodyPr>
            <a:normAutofit fontScale="90000"/>
          </a:bodyPr>
          <a:lstStyle/>
          <a:p>
            <a:pPr>
              <a:lnSpc>
                <a:spcPct val="100000"/>
              </a:lnSpc>
            </a:pPr>
            <a:r>
              <a:rPr lang="en-US" sz="4200" b="1" i="1" u="sng" dirty="0">
                <a:solidFill>
                  <a:srgbClr val="7030A0"/>
                </a:solidFill>
                <a:latin typeface="Arial" panose="020B0604020202020204" pitchFamily="34" charset="0"/>
                <a:cs typeface="Arial" panose="020B0604020202020204" pitchFamily="34" charset="0"/>
              </a:rPr>
              <a:t/>
            </a:r>
            <a:br>
              <a:rPr lang="en-US" sz="4200" b="1" i="1" u="sng" dirty="0">
                <a:solidFill>
                  <a:srgbClr val="7030A0"/>
                </a:solidFill>
                <a:latin typeface="Arial" panose="020B0604020202020204" pitchFamily="34" charset="0"/>
                <a:cs typeface="Arial" panose="020B0604020202020204" pitchFamily="34" charset="0"/>
              </a:rPr>
            </a:br>
            <a:r>
              <a:rPr lang="en-US" sz="3100" b="1" i="1" u="sng" dirty="0">
                <a:solidFill>
                  <a:srgbClr val="7030A0"/>
                </a:solidFill>
                <a:latin typeface="+mn-lt"/>
                <a:cs typeface="Arial" panose="020B0604020202020204" pitchFamily="34" charset="0"/>
              </a:rPr>
              <a:t>ADMINISTRATION </a:t>
            </a:r>
            <a:br>
              <a:rPr lang="en-US" sz="3100" b="1" i="1" u="sng" dirty="0">
                <a:solidFill>
                  <a:srgbClr val="7030A0"/>
                </a:solidFill>
                <a:latin typeface="+mn-lt"/>
                <a:cs typeface="Arial" panose="020B0604020202020204" pitchFamily="34" charset="0"/>
              </a:rPr>
            </a:br>
            <a:r>
              <a:rPr lang="en-US" sz="3100" dirty="0">
                <a:solidFill>
                  <a:srgbClr val="7030A0"/>
                </a:solidFill>
                <a:latin typeface="+mn-lt"/>
                <a:cs typeface="Arial" panose="020B0604020202020204" pitchFamily="34" charset="0"/>
              </a:rPr>
              <a:t/>
            </a:r>
            <a:br>
              <a:rPr lang="en-US" sz="3100" dirty="0">
                <a:solidFill>
                  <a:srgbClr val="7030A0"/>
                </a:solidFill>
                <a:latin typeface="+mn-lt"/>
                <a:cs typeface="Arial" panose="020B0604020202020204" pitchFamily="34" charset="0"/>
              </a:rPr>
            </a:br>
            <a:r>
              <a:rPr lang="en-US" sz="3100" b="1" i="1" dirty="0">
                <a:solidFill>
                  <a:srgbClr val="00B050"/>
                </a:solidFill>
                <a:latin typeface="+mn-lt"/>
                <a:cs typeface="Arial" panose="020B0604020202020204" pitchFamily="34" charset="0"/>
              </a:rPr>
              <a:t>Indications and age range</a:t>
            </a:r>
            <a:r>
              <a:rPr lang="en-US" dirty="0"/>
              <a:t/>
            </a:r>
            <a:br>
              <a:rPr lang="en-US" dirty="0"/>
            </a:br>
            <a:endParaRPr lang="en-US" dirty="0"/>
          </a:p>
        </p:txBody>
      </p:sp>
      <p:sp>
        <p:nvSpPr>
          <p:cNvPr id="3" name="Content Placeholder 2"/>
          <p:cNvSpPr>
            <a:spLocks noGrp="1"/>
          </p:cNvSpPr>
          <p:nvPr>
            <p:ph idx="1"/>
          </p:nvPr>
        </p:nvSpPr>
        <p:spPr>
          <a:xfrm>
            <a:off x="264695" y="2025881"/>
            <a:ext cx="10515600" cy="4644377"/>
          </a:xfrm>
        </p:spPr>
        <p:txBody>
          <a:bodyPr>
            <a:normAutofit/>
          </a:bodyPr>
          <a:lstStyle/>
          <a:p>
            <a:pPr>
              <a:lnSpc>
                <a:spcPct val="150000"/>
              </a:lnSpc>
              <a:buClr>
                <a:srgbClr val="2B4D89"/>
              </a:buClr>
            </a:pPr>
            <a:r>
              <a:rPr lang="en-US" dirty="0"/>
              <a:t>  </a:t>
            </a:r>
            <a:r>
              <a:rPr lang="en-US" sz="2400" b="1" dirty="0">
                <a:solidFill>
                  <a:srgbClr val="2B4D89"/>
                </a:solidFill>
              </a:rPr>
              <a:t>we recommend routine HPV vaccination for all females and males in the following age ranges :</a:t>
            </a:r>
          </a:p>
          <a:p>
            <a:pPr>
              <a:lnSpc>
                <a:spcPct val="150000"/>
              </a:lnSpc>
              <a:buClr>
                <a:srgbClr val="2B4D89"/>
              </a:buClr>
            </a:pPr>
            <a:r>
              <a:rPr lang="en-US" sz="2400" b="1" dirty="0">
                <a:solidFill>
                  <a:srgbClr val="2B4D89"/>
                </a:solidFill>
              </a:rPr>
              <a:t>Routine HPV vaccination is recommended at 11 to 12 years. It can be administered starting at 9 years of age.</a:t>
            </a:r>
          </a:p>
          <a:p>
            <a:pPr>
              <a:lnSpc>
                <a:spcPct val="150000"/>
              </a:lnSpc>
              <a:buClr>
                <a:srgbClr val="2B4D89"/>
              </a:buClr>
            </a:pPr>
            <a:r>
              <a:rPr lang="en-US" sz="2400" b="1" dirty="0">
                <a:solidFill>
                  <a:srgbClr val="2B4D89"/>
                </a:solidFill>
              </a:rPr>
              <a:t>For adolescents and adults aged 13 to 26 years who have not been previously vaccinated or who have not completed the vaccine series, catch-up vaccination is recommended.</a:t>
            </a:r>
          </a:p>
        </p:txBody>
      </p:sp>
    </p:spTree>
    <p:extLst>
      <p:ext uri="{BB962C8B-B14F-4D97-AF65-F5344CB8AC3E}">
        <p14:creationId xmlns:p14="http://schemas.microsoft.com/office/powerpoint/2010/main" val="4169009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79" y="351003"/>
            <a:ext cx="10619874" cy="1271170"/>
          </a:xfrm>
        </p:spPr>
        <p:txBody>
          <a:bodyPr>
            <a:normAutofit fontScale="90000"/>
          </a:bodyPr>
          <a:lstStyle/>
          <a:p>
            <a:r>
              <a:rPr lang="en-US" sz="4400" b="1" i="1" u="sng" dirty="0">
                <a:solidFill>
                  <a:srgbClr val="7030A0"/>
                </a:solidFill>
                <a:latin typeface="Arial" panose="020B0604020202020204" pitchFamily="34" charset="0"/>
                <a:cs typeface="Arial" panose="020B0604020202020204" pitchFamily="34" charset="0"/>
              </a:rPr>
              <a:t/>
            </a:r>
            <a:br>
              <a:rPr lang="en-US" sz="4400" b="1" i="1" u="sng" dirty="0">
                <a:solidFill>
                  <a:srgbClr val="7030A0"/>
                </a:solidFill>
                <a:latin typeface="Arial" panose="020B0604020202020204" pitchFamily="34" charset="0"/>
                <a:cs typeface="Arial" panose="020B0604020202020204" pitchFamily="34" charset="0"/>
              </a:rPr>
            </a:br>
            <a:r>
              <a:rPr lang="en-US" sz="3100" b="1" i="1" u="sng" dirty="0">
                <a:solidFill>
                  <a:srgbClr val="7030A0"/>
                </a:solidFill>
                <a:latin typeface="+mn-lt"/>
                <a:cs typeface="Arial" panose="020B0604020202020204" pitchFamily="34" charset="0"/>
              </a:rPr>
              <a:t>ADMINISTRATION </a:t>
            </a:r>
            <a:br>
              <a:rPr lang="en-US" sz="3100" b="1" i="1" u="sng" dirty="0">
                <a:solidFill>
                  <a:srgbClr val="7030A0"/>
                </a:solidFill>
                <a:latin typeface="+mn-lt"/>
                <a:cs typeface="Arial" panose="020B0604020202020204" pitchFamily="34" charset="0"/>
              </a:rPr>
            </a:br>
            <a:r>
              <a:rPr lang="en-US" sz="3100" dirty="0">
                <a:solidFill>
                  <a:srgbClr val="7030A0"/>
                </a:solidFill>
                <a:latin typeface="+mn-lt"/>
                <a:cs typeface="Arial" panose="020B0604020202020204" pitchFamily="34" charset="0"/>
              </a:rPr>
              <a:t/>
            </a:r>
            <a:br>
              <a:rPr lang="en-US" sz="3100" dirty="0">
                <a:solidFill>
                  <a:srgbClr val="7030A0"/>
                </a:solidFill>
                <a:latin typeface="+mn-lt"/>
                <a:cs typeface="Arial" panose="020B0604020202020204" pitchFamily="34" charset="0"/>
              </a:rPr>
            </a:br>
            <a:r>
              <a:rPr lang="en-US" sz="3100" b="1" i="1" dirty="0">
                <a:solidFill>
                  <a:srgbClr val="00B050"/>
                </a:solidFill>
                <a:latin typeface="+mn-lt"/>
                <a:cs typeface="Arial" panose="020B0604020202020204" pitchFamily="34" charset="0"/>
              </a:rPr>
              <a:t>Indications and age range</a:t>
            </a:r>
            <a:r>
              <a:rPr lang="en-US" sz="3100" dirty="0"/>
              <a:t/>
            </a:r>
            <a:br>
              <a:rPr lang="en-US" sz="3100" dirty="0"/>
            </a:br>
            <a:endParaRPr lang="en-US" sz="3100" dirty="0"/>
          </a:p>
        </p:txBody>
      </p:sp>
      <p:sp>
        <p:nvSpPr>
          <p:cNvPr id="3" name="Content Placeholder 2"/>
          <p:cNvSpPr>
            <a:spLocks noGrp="1"/>
          </p:cNvSpPr>
          <p:nvPr>
            <p:ph idx="1"/>
          </p:nvPr>
        </p:nvSpPr>
        <p:spPr>
          <a:xfrm>
            <a:off x="140368" y="2237874"/>
            <a:ext cx="11911263" cy="4439653"/>
          </a:xfrm>
        </p:spPr>
        <p:txBody>
          <a:bodyPr>
            <a:normAutofit/>
          </a:bodyPr>
          <a:lstStyle/>
          <a:p>
            <a:pPr>
              <a:lnSpc>
                <a:spcPct val="150000"/>
              </a:lnSpc>
            </a:pPr>
            <a:r>
              <a:rPr lang="en-US" sz="2200" b="1" dirty="0">
                <a:solidFill>
                  <a:srgbClr val="2B4D89"/>
                </a:solidFill>
                <a:cs typeface="Arial" panose="020B0604020202020204" pitchFamily="34" charset="0"/>
              </a:rPr>
              <a:t>For adults 27 years and older, catch-up vaccination is not routinely recommended;</a:t>
            </a:r>
          </a:p>
          <a:p>
            <a:pPr>
              <a:lnSpc>
                <a:spcPct val="150000"/>
              </a:lnSpc>
            </a:pPr>
            <a:r>
              <a:rPr lang="en-US" sz="2200" b="1" dirty="0">
                <a:solidFill>
                  <a:srgbClr val="2B4D89"/>
                </a:solidFill>
                <a:cs typeface="Arial" panose="020B0604020202020204" pitchFamily="34" charset="0"/>
              </a:rPr>
              <a:t> the ACIP notes that the decision to vaccinate people in this age group should be made on an individual basis. </a:t>
            </a:r>
          </a:p>
          <a:p>
            <a:pPr>
              <a:lnSpc>
                <a:spcPct val="150000"/>
              </a:lnSpc>
            </a:pPr>
            <a:r>
              <a:rPr lang="en-US" sz="2200" b="1" dirty="0">
                <a:solidFill>
                  <a:srgbClr val="2B4D89"/>
                </a:solidFill>
                <a:cs typeface="Arial" panose="020B0604020202020204" pitchFamily="34" charset="0"/>
              </a:rPr>
              <a:t>The likelihood of prior exposure to HPV vaccine types increases with age, and thus the population benefit and cost-effectiveness of HPV vaccination is lower among older patients</a:t>
            </a:r>
            <a:r>
              <a:rPr lang="en-US" sz="2200" b="1" dirty="0">
                <a:solidFill>
                  <a:srgbClr val="2B4D89"/>
                </a:solidFill>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2699813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504" y="669700"/>
            <a:ext cx="11185358" cy="991675"/>
          </a:xfrm>
        </p:spPr>
        <p:txBody>
          <a:bodyPr>
            <a:normAutofit fontScale="90000"/>
          </a:bodyPr>
          <a:lstStyle/>
          <a:p>
            <a:pPr>
              <a:lnSpc>
                <a:spcPct val="150000"/>
              </a:lnSpc>
            </a:pPr>
            <a:r>
              <a:rPr lang="en-US" sz="3600" b="1" i="1" u="sng" dirty="0">
                <a:solidFill>
                  <a:srgbClr val="7030A0"/>
                </a:solidFill>
                <a:latin typeface="+mn-lt"/>
                <a:cs typeface="Arial" panose="020B0604020202020204" pitchFamily="34" charset="0"/>
              </a:rPr>
              <a:t>ADMINISTRATION </a:t>
            </a:r>
            <a:r>
              <a:rPr lang="en-US" sz="3600" dirty="0">
                <a:solidFill>
                  <a:srgbClr val="7030A0"/>
                </a:solidFill>
                <a:latin typeface="+mn-lt"/>
                <a:cs typeface="Arial" panose="020B0604020202020204" pitchFamily="34" charset="0"/>
              </a:rPr>
              <a:t/>
            </a:r>
            <a:br>
              <a:rPr lang="en-US" sz="3600" dirty="0">
                <a:solidFill>
                  <a:srgbClr val="7030A0"/>
                </a:solidFill>
                <a:latin typeface="+mn-lt"/>
                <a:cs typeface="Arial" panose="020B0604020202020204" pitchFamily="34" charset="0"/>
              </a:rPr>
            </a:br>
            <a:r>
              <a:rPr lang="en-US" sz="3600" b="1" i="1" dirty="0">
                <a:solidFill>
                  <a:srgbClr val="00B050"/>
                </a:solidFill>
                <a:latin typeface="+mn-lt"/>
                <a:cs typeface="Arial" panose="020B0604020202020204" pitchFamily="34" charset="0"/>
              </a:rPr>
              <a:t>Indications and age range</a:t>
            </a:r>
            <a:r>
              <a:rPr lang="en-US" dirty="0"/>
              <a:t/>
            </a:r>
            <a:br>
              <a:rPr lang="en-US" dirty="0"/>
            </a:br>
            <a:endParaRPr lang="en-US" dirty="0"/>
          </a:p>
        </p:txBody>
      </p:sp>
      <p:sp>
        <p:nvSpPr>
          <p:cNvPr id="3" name="Content Placeholder 2"/>
          <p:cNvSpPr>
            <a:spLocks noGrp="1"/>
          </p:cNvSpPr>
          <p:nvPr>
            <p:ph idx="1"/>
          </p:nvPr>
        </p:nvSpPr>
        <p:spPr>
          <a:xfrm>
            <a:off x="180473" y="1756611"/>
            <a:ext cx="11831054" cy="4447590"/>
          </a:xfrm>
        </p:spPr>
        <p:txBody>
          <a:bodyPr>
            <a:normAutofit/>
          </a:bodyPr>
          <a:lstStyle/>
          <a:p>
            <a:pPr>
              <a:lnSpc>
                <a:spcPct val="150000"/>
              </a:lnSpc>
            </a:pPr>
            <a:r>
              <a:rPr lang="en-US" sz="2200" b="1" dirty="0">
                <a:solidFill>
                  <a:srgbClr val="2B4D89"/>
                </a:solidFill>
                <a:cs typeface="Arial" panose="020B0604020202020204" pitchFamily="34" charset="0"/>
              </a:rPr>
              <a:t>However, for some individuals in this age group, such as those with no prior sexual experience or with a limited number of prior sexual partners, the risk of prior HPV exposure may be very low. </a:t>
            </a:r>
          </a:p>
          <a:p>
            <a:pPr>
              <a:lnSpc>
                <a:spcPct val="150000"/>
              </a:lnSpc>
            </a:pPr>
            <a:r>
              <a:rPr lang="en-US" sz="2200" b="1" dirty="0">
                <a:solidFill>
                  <a:srgbClr val="2B4D89"/>
                </a:solidFill>
                <a:cs typeface="Arial" panose="020B0604020202020204" pitchFamily="34" charset="0"/>
              </a:rPr>
              <a:t>We offer HPV vaccination to such individuals if they are deemed to have a future risk of HPV exposure (</a:t>
            </a:r>
            <a:r>
              <a:rPr lang="en-US" sz="2200" b="1" dirty="0" err="1">
                <a:solidFill>
                  <a:srgbClr val="2B4D89"/>
                </a:solidFill>
                <a:cs typeface="Arial" panose="020B0604020202020204" pitchFamily="34" charset="0"/>
              </a:rPr>
              <a:t>eg</a:t>
            </a:r>
            <a:r>
              <a:rPr lang="en-US" sz="2200" b="1" dirty="0">
                <a:solidFill>
                  <a:srgbClr val="2B4D89"/>
                </a:solidFill>
                <a:cs typeface="Arial" panose="020B0604020202020204" pitchFamily="34" charset="0"/>
              </a:rPr>
              <a:t>, expected new sexual partners). </a:t>
            </a:r>
          </a:p>
          <a:p>
            <a:pPr>
              <a:lnSpc>
                <a:spcPct val="150000"/>
              </a:lnSpc>
            </a:pPr>
            <a:r>
              <a:rPr lang="en-US" sz="2200" b="1" dirty="0">
                <a:solidFill>
                  <a:srgbClr val="2B4D89"/>
                </a:solidFill>
                <a:cs typeface="Arial" panose="020B0604020202020204" pitchFamily="34" charset="0"/>
              </a:rPr>
              <a:t>Although supporting data are limited, we also suggest HPV vaccination for health care workers who may be at risk for occupational exposure to HPV, even if they are older than 26 years. </a:t>
            </a:r>
          </a:p>
          <a:p>
            <a:endParaRPr lang="en-US" dirty="0"/>
          </a:p>
          <a:p>
            <a:endParaRPr lang="en-US" dirty="0"/>
          </a:p>
        </p:txBody>
      </p:sp>
    </p:spTree>
    <p:extLst>
      <p:ext uri="{BB962C8B-B14F-4D97-AF65-F5344CB8AC3E}">
        <p14:creationId xmlns:p14="http://schemas.microsoft.com/office/powerpoint/2010/main" val="2397038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935"/>
            <a:ext cx="11004884" cy="1621675"/>
          </a:xfrm>
        </p:spPr>
        <p:txBody>
          <a:bodyPr>
            <a:normAutofit fontScale="90000"/>
          </a:bodyPr>
          <a:lstStyle/>
          <a:p>
            <a:pPr>
              <a:lnSpc>
                <a:spcPct val="100000"/>
              </a:lnSpc>
            </a:pPr>
            <a:r>
              <a:rPr lang="en-US" sz="3800" b="1" i="1" u="sng" dirty="0">
                <a:solidFill>
                  <a:srgbClr val="7030A0"/>
                </a:solidFill>
                <a:latin typeface="+mn-lt"/>
                <a:cs typeface="Arial" panose="020B0604020202020204" pitchFamily="34" charset="0"/>
              </a:rPr>
              <a:t>ADMINISTRATION </a:t>
            </a:r>
            <a:br>
              <a:rPr lang="en-US" sz="3800" b="1" i="1" u="sng" dirty="0">
                <a:solidFill>
                  <a:srgbClr val="7030A0"/>
                </a:solidFill>
                <a:latin typeface="+mn-lt"/>
                <a:cs typeface="Arial" panose="020B0604020202020204" pitchFamily="34" charset="0"/>
              </a:rPr>
            </a:br>
            <a:r>
              <a:rPr lang="en-US" sz="3800" dirty="0">
                <a:solidFill>
                  <a:srgbClr val="7030A0"/>
                </a:solidFill>
                <a:latin typeface="+mn-lt"/>
                <a:cs typeface="Arial" panose="020B0604020202020204" pitchFamily="34" charset="0"/>
              </a:rPr>
              <a:t/>
            </a:r>
            <a:br>
              <a:rPr lang="en-US" sz="3800" dirty="0">
                <a:solidFill>
                  <a:srgbClr val="7030A0"/>
                </a:solidFill>
                <a:latin typeface="+mn-lt"/>
                <a:cs typeface="Arial" panose="020B0604020202020204" pitchFamily="34" charset="0"/>
              </a:rPr>
            </a:br>
            <a:r>
              <a:rPr lang="en-US" sz="3800" b="1" i="1" dirty="0">
                <a:solidFill>
                  <a:srgbClr val="00B050"/>
                </a:solidFill>
                <a:latin typeface="+mn-lt"/>
                <a:cs typeface="Arial" panose="020B0604020202020204" pitchFamily="34" charset="0"/>
              </a:rPr>
              <a:t>Indications and age range</a:t>
            </a:r>
            <a:endParaRPr lang="en-US" sz="3800" dirty="0">
              <a:latin typeface="+mn-lt"/>
            </a:endParaRPr>
          </a:p>
        </p:txBody>
      </p:sp>
      <p:sp>
        <p:nvSpPr>
          <p:cNvPr id="3" name="Content Placeholder 2"/>
          <p:cNvSpPr>
            <a:spLocks noGrp="1"/>
          </p:cNvSpPr>
          <p:nvPr>
            <p:ph idx="1"/>
          </p:nvPr>
        </p:nvSpPr>
        <p:spPr>
          <a:xfrm>
            <a:off x="300789" y="1913020"/>
            <a:ext cx="11682663" cy="4511843"/>
          </a:xfrm>
        </p:spPr>
        <p:txBody>
          <a:bodyPr>
            <a:normAutofit/>
          </a:bodyPr>
          <a:lstStyle/>
          <a:p>
            <a:pPr>
              <a:lnSpc>
                <a:spcPct val="150000"/>
              </a:lnSpc>
            </a:pPr>
            <a:r>
              <a:rPr lang="en-US" sz="2200" b="1" dirty="0">
                <a:solidFill>
                  <a:srgbClr val="2B4D89"/>
                </a:solidFill>
                <a:cs typeface="Arial" panose="020B0604020202020204" pitchFamily="34" charset="0"/>
              </a:rPr>
              <a:t>However, clinicians and patients should be aware that HPV vaccination of individuals older than 26 years may not be covered by insurance providers or other payers, and this may affect the decision to vaccinate. </a:t>
            </a:r>
          </a:p>
          <a:p>
            <a:pPr>
              <a:lnSpc>
                <a:spcPct val="150000"/>
              </a:lnSpc>
            </a:pPr>
            <a:r>
              <a:rPr lang="en-US" sz="2200" b="1" dirty="0">
                <a:solidFill>
                  <a:srgbClr val="2B4D89"/>
                </a:solidFill>
                <a:cs typeface="Arial" panose="020B0604020202020204" pitchFamily="34" charset="0"/>
              </a:rPr>
              <a:t>In the United States, the HPV vaccine is approved through age 45. It is possible that some individuals over the age of 45 years may also benefit from vaccination, but the benefit has not been well studied, and reimbursement for vaccination of such individuals is even less likely.</a:t>
            </a:r>
          </a:p>
        </p:txBody>
      </p:sp>
    </p:spTree>
    <p:extLst>
      <p:ext uri="{BB962C8B-B14F-4D97-AF65-F5344CB8AC3E}">
        <p14:creationId xmlns:p14="http://schemas.microsoft.com/office/powerpoint/2010/main" val="2917108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52" y="280903"/>
            <a:ext cx="11040979" cy="1355391"/>
          </a:xfrm>
        </p:spPr>
        <p:txBody>
          <a:bodyPr/>
          <a:lstStyle/>
          <a:p>
            <a:r>
              <a:rPr lang="en-US" b="1" i="1" u="sng" dirty="0">
                <a:solidFill>
                  <a:srgbClr val="7030A0"/>
                </a:solidFill>
                <a:latin typeface="+mn-lt"/>
                <a:cs typeface="Arial" panose="020B0604020202020204" pitchFamily="34" charset="0"/>
              </a:rPr>
              <a:t>OPTIMAL TIMING</a:t>
            </a:r>
            <a:endParaRPr lang="en-US"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08284" y="1636294"/>
            <a:ext cx="11245516" cy="5221706"/>
          </a:xfrm>
        </p:spPr>
        <p:txBody>
          <a:bodyPr>
            <a:normAutofit/>
          </a:bodyPr>
          <a:lstStyle/>
          <a:p>
            <a:pPr>
              <a:lnSpc>
                <a:spcPct val="150000"/>
              </a:lnSpc>
            </a:pPr>
            <a:r>
              <a:rPr lang="en-US" sz="2400" b="1" dirty="0">
                <a:solidFill>
                  <a:srgbClr val="2B4D89"/>
                </a:solidFill>
                <a:cs typeface="Arial" panose="020B0604020202020204" pitchFamily="34" charset="0"/>
              </a:rPr>
              <a:t>the optimal time for HPV immunization is prior to an individual's sexual debut. </a:t>
            </a:r>
          </a:p>
          <a:p>
            <a:pPr>
              <a:lnSpc>
                <a:spcPct val="150000"/>
              </a:lnSpc>
            </a:pPr>
            <a:r>
              <a:rPr lang="en-US" sz="2400" b="1" dirty="0">
                <a:solidFill>
                  <a:srgbClr val="2B4D89"/>
                </a:solidFill>
                <a:cs typeface="Arial" panose="020B0604020202020204" pitchFamily="34" charset="0"/>
              </a:rPr>
              <a:t> immunization with HPV vaccine is most effective among individuals who have not been infected with HPV (</a:t>
            </a:r>
            <a:r>
              <a:rPr lang="en-US" sz="2400" b="1" dirty="0" err="1">
                <a:solidFill>
                  <a:srgbClr val="2B4D89"/>
                </a:solidFill>
                <a:cs typeface="Arial" panose="020B0604020202020204" pitchFamily="34" charset="0"/>
              </a:rPr>
              <a:t>eg</a:t>
            </a:r>
            <a:r>
              <a:rPr lang="en-US" sz="2400" b="1" dirty="0">
                <a:solidFill>
                  <a:srgbClr val="2B4D89"/>
                </a:solidFill>
                <a:cs typeface="Arial" panose="020B0604020202020204" pitchFamily="34" charset="0"/>
              </a:rPr>
              <a:t>, patients who are "HPV-naïve"). </a:t>
            </a:r>
          </a:p>
        </p:txBody>
      </p:sp>
    </p:spTree>
    <p:extLst>
      <p:ext uri="{BB962C8B-B14F-4D97-AF65-F5344CB8AC3E}">
        <p14:creationId xmlns:p14="http://schemas.microsoft.com/office/powerpoint/2010/main" val="2642537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05" y="0"/>
            <a:ext cx="10515600" cy="1325563"/>
          </a:xfrm>
        </p:spPr>
        <p:txBody>
          <a:bodyPr/>
          <a:lstStyle/>
          <a:p>
            <a:r>
              <a:rPr lang="en-US" b="1" i="1" u="sng" dirty="0">
                <a:solidFill>
                  <a:srgbClr val="7030A0"/>
                </a:solidFill>
                <a:latin typeface="+mn-lt"/>
                <a:cs typeface="Arial" panose="020B0604020202020204" pitchFamily="34" charset="0"/>
              </a:rPr>
              <a:t>OPTIMAL TIMING</a:t>
            </a:r>
            <a:endParaRPr lang="en-US"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16305" y="1590214"/>
            <a:ext cx="11313695" cy="5039185"/>
          </a:xfrm>
        </p:spPr>
        <p:txBody>
          <a:bodyPr/>
          <a:lstStyle/>
          <a:p>
            <a:pPr>
              <a:lnSpc>
                <a:spcPct val="150000"/>
              </a:lnSpc>
            </a:pPr>
            <a:r>
              <a:rPr lang="en-US" sz="2400" b="1" dirty="0">
                <a:solidFill>
                  <a:srgbClr val="2B4D89"/>
                </a:solidFill>
                <a:cs typeface="Arial" panose="020B0604020202020204" pitchFamily="34" charset="0"/>
              </a:rPr>
              <a:t>None of the available HPV vaccines treat or accelerate the clearance of pre-existing vaccine-type HPV infections or related disease.</a:t>
            </a:r>
          </a:p>
          <a:p>
            <a:pPr>
              <a:lnSpc>
                <a:spcPct val="150000"/>
              </a:lnSpc>
            </a:pPr>
            <a:r>
              <a:rPr lang="en-US" sz="2400" b="1" dirty="0">
                <a:solidFill>
                  <a:srgbClr val="2B4D89"/>
                </a:solidFill>
                <a:cs typeface="Arial" panose="020B0604020202020204" pitchFamily="34" charset="0"/>
              </a:rPr>
              <a:t>Vaccination at a younger age is associated with greater reductions in cervical cancer incidence than later vaccination</a:t>
            </a:r>
          </a:p>
          <a:p>
            <a:endParaRPr lang="en-US" dirty="0"/>
          </a:p>
        </p:txBody>
      </p:sp>
    </p:spTree>
    <p:extLst>
      <p:ext uri="{BB962C8B-B14F-4D97-AF65-F5344CB8AC3E}">
        <p14:creationId xmlns:p14="http://schemas.microsoft.com/office/powerpoint/2010/main" val="2789435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64" y="-24062"/>
            <a:ext cx="10515600" cy="1325563"/>
          </a:xfrm>
        </p:spPr>
        <p:txBody>
          <a:bodyPr/>
          <a:lstStyle/>
          <a:p>
            <a:r>
              <a:rPr lang="en-US" b="1" i="1" u="sng" dirty="0">
                <a:solidFill>
                  <a:srgbClr val="7030A0"/>
                </a:solidFill>
                <a:latin typeface="+mn-lt"/>
                <a:cs typeface="Arial" panose="020B0604020202020204" pitchFamily="34" charset="0"/>
              </a:rPr>
              <a:t>CHOICE OF VACCINE</a:t>
            </a:r>
            <a:r>
              <a:rPr lang="en-US" b="1" i="1" u="sng" dirty="0">
                <a:solidFill>
                  <a:srgbClr val="7030A0"/>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176464" y="1301501"/>
            <a:ext cx="12015536" cy="5219614"/>
          </a:xfrm>
        </p:spPr>
        <p:txBody>
          <a:bodyPr>
            <a:normAutofit/>
          </a:bodyPr>
          <a:lstStyle/>
          <a:p>
            <a:pPr>
              <a:lnSpc>
                <a:spcPct val="150000"/>
              </a:lnSpc>
            </a:pPr>
            <a:r>
              <a:rPr lang="en-US" sz="2200" b="1" dirty="0">
                <a:solidFill>
                  <a:srgbClr val="2B4D89"/>
                </a:solidFill>
                <a:cs typeface="Arial" panose="020B0604020202020204" pitchFamily="34" charset="0"/>
              </a:rPr>
              <a:t>Not all HPV vaccines are available in all locations. If cost and availability are not an issue, we recommend the </a:t>
            </a:r>
            <a:r>
              <a:rPr lang="en-US" sz="2200" b="1" u="sng" dirty="0">
                <a:solidFill>
                  <a:srgbClr val="2B4D89"/>
                </a:solidFill>
                <a:cs typeface="Arial" panose="020B0604020202020204" pitchFamily="34" charset="0"/>
              </a:rPr>
              <a:t>human papillomavirus 9-valent vaccine</a:t>
            </a:r>
            <a:r>
              <a:rPr lang="en-US" sz="2200" b="1" dirty="0">
                <a:solidFill>
                  <a:srgbClr val="2B4D89"/>
                </a:solidFill>
                <a:cs typeface="Arial" panose="020B0604020202020204" pitchFamily="34" charset="0"/>
              </a:rPr>
              <a:t>. </a:t>
            </a:r>
          </a:p>
          <a:p>
            <a:pPr>
              <a:lnSpc>
                <a:spcPct val="150000"/>
              </a:lnSpc>
            </a:pPr>
            <a:r>
              <a:rPr lang="en-US" sz="2200" b="1" dirty="0">
                <a:solidFill>
                  <a:srgbClr val="2B4D89"/>
                </a:solidFill>
                <a:cs typeface="Arial" panose="020B0604020202020204" pitchFamily="34" charset="0"/>
              </a:rPr>
              <a:t>In general, the same formulation should be used to complete the series, if possible.</a:t>
            </a:r>
          </a:p>
          <a:p>
            <a:pPr>
              <a:lnSpc>
                <a:spcPct val="150000"/>
              </a:lnSpc>
            </a:pPr>
            <a:r>
              <a:rPr lang="en-US" sz="2200" b="1" dirty="0">
                <a:solidFill>
                  <a:srgbClr val="2B4D89"/>
                </a:solidFill>
                <a:cs typeface="Arial" panose="020B0604020202020204" pitchFamily="34" charset="0"/>
              </a:rPr>
              <a:t> However, if the HPV vaccine formulation initially used is unknown or unavailable, or if the 9-valent vaccine is being introduced into the formulary, a different HPV vaccine formulation can be used to complete the series</a:t>
            </a:r>
          </a:p>
          <a:p>
            <a:pPr>
              <a:lnSpc>
                <a:spcPct val="150000"/>
              </a:lnSpc>
            </a:pPr>
            <a:endParaRPr lang="en-US" sz="2200" dirty="0"/>
          </a:p>
        </p:txBody>
      </p:sp>
    </p:spTree>
    <p:extLst>
      <p:ext uri="{BB962C8B-B14F-4D97-AF65-F5344CB8AC3E}">
        <p14:creationId xmlns:p14="http://schemas.microsoft.com/office/powerpoint/2010/main" val="1696108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495" y="485441"/>
            <a:ext cx="11815010" cy="1325563"/>
          </a:xfrm>
        </p:spPr>
        <p:txBody>
          <a:bodyPr>
            <a:normAutofit fontScale="90000"/>
          </a:bodyPr>
          <a:lstStyle/>
          <a:p>
            <a:pPr>
              <a:lnSpc>
                <a:spcPct val="150000"/>
              </a:lnSpc>
            </a:pPr>
            <a:r>
              <a:rPr lang="en-US" sz="3800" b="1" i="1" dirty="0">
                <a:solidFill>
                  <a:srgbClr val="7030A0"/>
                </a:solidFill>
                <a:latin typeface="+mn-lt"/>
                <a:cs typeface="Arial" panose="020B0604020202020204" pitchFamily="34" charset="0"/>
              </a:rPr>
              <a:t>INDIVIDUALS INITIATING THE VACCINE SERIES AT 9 TO 15 YEARS OF AGE</a:t>
            </a:r>
            <a:endParaRPr lang="en-US" sz="3800" i="1"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204537" y="2114382"/>
            <a:ext cx="11149263" cy="5032375"/>
          </a:xfrm>
        </p:spPr>
        <p:txBody>
          <a:bodyPr/>
          <a:lstStyle/>
          <a:p>
            <a:pPr>
              <a:lnSpc>
                <a:spcPct val="200000"/>
              </a:lnSpc>
            </a:pPr>
            <a:r>
              <a:rPr lang="en-US" sz="2200" b="1" dirty="0">
                <a:solidFill>
                  <a:srgbClr val="2B4D89"/>
                </a:solidFill>
                <a:cs typeface="Arial" panose="020B0604020202020204" pitchFamily="34" charset="0"/>
              </a:rPr>
              <a:t>Two doses of HPV vaccine should be given at 0 and at 6 to 12 months.</a:t>
            </a:r>
          </a:p>
          <a:p>
            <a:pPr>
              <a:lnSpc>
                <a:spcPct val="200000"/>
              </a:lnSpc>
            </a:pPr>
            <a:r>
              <a:rPr lang="en-US" sz="2200" b="1" dirty="0">
                <a:solidFill>
                  <a:srgbClr val="2B4D89"/>
                </a:solidFill>
                <a:cs typeface="Arial" panose="020B0604020202020204" pitchFamily="34" charset="0"/>
              </a:rPr>
              <a:t>If the second dose was administered less than five months after the first, the dose should be repeated a minimum of 12 weeks after the second dose and a minimum of five months after the first</a:t>
            </a:r>
            <a:r>
              <a:rPr lang="en-US" sz="2200" b="1" dirty="0">
                <a:solidFill>
                  <a:srgbClr val="2B4D89"/>
                </a:solidFill>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4180372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5" y="365125"/>
            <a:ext cx="11911262" cy="1355391"/>
          </a:xfrm>
        </p:spPr>
        <p:txBody>
          <a:bodyPr>
            <a:normAutofit fontScale="90000"/>
          </a:bodyPr>
          <a:lstStyle/>
          <a:p>
            <a:pPr>
              <a:lnSpc>
                <a:spcPct val="150000"/>
              </a:lnSpc>
            </a:pPr>
            <a:r>
              <a:rPr lang="en-US" sz="3800" b="1" i="1" dirty="0">
                <a:solidFill>
                  <a:srgbClr val="7030A0"/>
                </a:solidFill>
                <a:latin typeface="+mn-lt"/>
                <a:cs typeface="Arial" panose="020B0604020202020204" pitchFamily="34" charset="0"/>
              </a:rPr>
              <a:t>INDIVIDUALS INITIATING THE VACCINE SERIES AT 15 YEARS OF AGE OR OLDER</a:t>
            </a:r>
            <a:endParaRPr lang="en-US" sz="3800" i="1"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80475" y="1982036"/>
            <a:ext cx="11610474" cy="4767680"/>
          </a:xfrm>
        </p:spPr>
        <p:txBody>
          <a:bodyPr>
            <a:normAutofit/>
          </a:bodyPr>
          <a:lstStyle/>
          <a:p>
            <a:pPr>
              <a:lnSpc>
                <a:spcPct val="150000"/>
              </a:lnSpc>
              <a:buClr>
                <a:srgbClr val="2B4D89"/>
              </a:buClr>
            </a:pPr>
            <a:r>
              <a:rPr lang="en-US" dirty="0"/>
              <a:t> </a:t>
            </a:r>
            <a:r>
              <a:rPr lang="en-US" sz="2400" b="1" dirty="0">
                <a:solidFill>
                  <a:srgbClr val="2B4D89"/>
                </a:solidFill>
                <a:cs typeface="Arial" panose="020B0604020202020204" pitchFamily="34" charset="0"/>
              </a:rPr>
              <a:t>Three doses of HPV vaccine should be given at 0, 1 to 2 (typically 2), and 6 months.</a:t>
            </a:r>
          </a:p>
          <a:p>
            <a:pPr>
              <a:lnSpc>
                <a:spcPct val="150000"/>
              </a:lnSpc>
            </a:pPr>
            <a:r>
              <a:rPr lang="en-US" sz="2400" b="1" dirty="0">
                <a:solidFill>
                  <a:srgbClr val="2B4D89"/>
                </a:solidFill>
                <a:cs typeface="Arial" panose="020B0604020202020204" pitchFamily="34" charset="0"/>
              </a:rPr>
              <a:t>The minimum intervals between the first two doses is four weeks, between the second and third doses is 12 weeks, and between the first and third dose is five months. If a dose was administered at a shorter interval, it should be repeated once the minimum recommended interval since the most recent dose has passed.</a:t>
            </a:r>
          </a:p>
          <a:p>
            <a:pPr>
              <a:lnSpc>
                <a:spcPct val="150000"/>
              </a:lnSpc>
            </a:pPr>
            <a:r>
              <a:rPr lang="en-US" sz="2400" b="1" dirty="0">
                <a:solidFill>
                  <a:srgbClr val="2B4D89"/>
                </a:solidFill>
                <a:cs typeface="Arial" panose="020B0604020202020204" pitchFamily="34" charset="0"/>
              </a:rPr>
              <a:t>Immunocompromised patients – Three doses of HPV vaccine should be given at 0, 1 to 2, and 6 months regardless of age</a:t>
            </a:r>
          </a:p>
        </p:txBody>
      </p:sp>
    </p:spTree>
    <p:extLst>
      <p:ext uri="{BB962C8B-B14F-4D97-AF65-F5344CB8AC3E}">
        <p14:creationId xmlns:p14="http://schemas.microsoft.com/office/powerpoint/2010/main" val="1435429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030A0"/>
                </a:solidFill>
                <a:latin typeface="+mn-lt"/>
              </a:rPr>
              <a:t>WHO now recommends:</a:t>
            </a:r>
            <a:r>
              <a:rPr lang="en-US" sz="3600" dirty="0">
                <a:solidFill>
                  <a:srgbClr val="7030A0"/>
                </a:solidFill>
                <a:latin typeface="+mn-lt"/>
              </a:rPr>
              <a:t/>
            </a:r>
            <a:br>
              <a:rPr lang="en-US" sz="3600" dirty="0">
                <a:solidFill>
                  <a:srgbClr val="7030A0"/>
                </a:solidFill>
                <a:latin typeface="+mn-lt"/>
              </a:rPr>
            </a:br>
            <a:endParaRPr lang="en-US" sz="3600" dirty="0">
              <a:solidFill>
                <a:srgbClr val="7030A0"/>
              </a:solidFill>
              <a:latin typeface="+mn-lt"/>
            </a:endParaRPr>
          </a:p>
        </p:txBody>
      </p:sp>
      <p:sp>
        <p:nvSpPr>
          <p:cNvPr id="3" name="Content Placeholder 2"/>
          <p:cNvSpPr>
            <a:spLocks noGrp="1"/>
          </p:cNvSpPr>
          <p:nvPr>
            <p:ph idx="1"/>
          </p:nvPr>
        </p:nvSpPr>
        <p:spPr/>
        <p:txBody>
          <a:bodyPr/>
          <a:lstStyle/>
          <a:p>
            <a:r>
              <a:rPr lang="en-US" sz="3200" dirty="0" smtClean="0">
                <a:solidFill>
                  <a:srgbClr val="2B4D89"/>
                </a:solidFill>
              </a:rPr>
              <a:t>A </a:t>
            </a:r>
            <a:r>
              <a:rPr lang="en-US" sz="3200" dirty="0">
                <a:solidFill>
                  <a:srgbClr val="2B4D89"/>
                </a:solidFill>
              </a:rPr>
              <a:t>one or two-dose schedule for girls aged 9-14 years.</a:t>
            </a:r>
          </a:p>
          <a:p>
            <a:r>
              <a:rPr lang="en-US" sz="3200" dirty="0">
                <a:solidFill>
                  <a:srgbClr val="2B4D89"/>
                </a:solidFill>
              </a:rPr>
              <a:t>A one or two-dose schedule for girls and women aged 15-20 years.</a:t>
            </a:r>
          </a:p>
          <a:p>
            <a:r>
              <a:rPr lang="en-US" sz="3200" dirty="0">
                <a:solidFill>
                  <a:srgbClr val="2B4D89"/>
                </a:solidFill>
              </a:rPr>
              <a:t>Two doses with a 6-month interval for women older than 21 </a:t>
            </a:r>
            <a:r>
              <a:rPr lang="en-US" sz="3200" dirty="0" smtClean="0">
                <a:solidFill>
                  <a:srgbClr val="2B4D89"/>
                </a:solidFill>
              </a:rPr>
              <a:t>years</a:t>
            </a:r>
          </a:p>
          <a:p>
            <a:r>
              <a:rPr lang="en-US" sz="3200" dirty="0"/>
              <a:t> </a:t>
            </a:r>
            <a:r>
              <a:rPr lang="en-US" sz="3200" dirty="0">
                <a:solidFill>
                  <a:srgbClr val="2B4D89"/>
                </a:solidFill>
              </a:rPr>
              <a:t>Immunocompromised individuals should receive at a minimum two doses and where possible three </a:t>
            </a:r>
            <a:r>
              <a:rPr lang="en-US" sz="3200" dirty="0" smtClean="0">
                <a:solidFill>
                  <a:srgbClr val="2B4D89"/>
                </a:solidFill>
              </a:rPr>
              <a:t>doses .</a:t>
            </a:r>
          </a:p>
          <a:p>
            <a:endParaRPr lang="en-US" sz="3600" dirty="0">
              <a:solidFill>
                <a:srgbClr val="2B4D89"/>
              </a:solidFill>
            </a:endParaRPr>
          </a:p>
          <a:p>
            <a:endParaRPr lang="en-US" dirty="0"/>
          </a:p>
        </p:txBody>
      </p:sp>
    </p:spTree>
    <p:extLst>
      <p:ext uri="{BB962C8B-B14F-4D97-AF65-F5344CB8AC3E}">
        <p14:creationId xmlns:p14="http://schemas.microsoft.com/office/powerpoint/2010/main" val="402455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580"/>
            <a:ext cx="10515600" cy="5382029"/>
          </a:xfrm>
        </p:spPr>
        <p:txBody>
          <a:bodyPr>
            <a:normAutofit/>
          </a:bodyPr>
          <a:lstStyle/>
          <a:p>
            <a:r>
              <a:rPr lang="en-US" b="1" dirty="0">
                <a:solidFill>
                  <a:srgbClr val="7030A0"/>
                </a:solidFill>
                <a:latin typeface="Arial" panose="020B0604020202020204" pitchFamily="34" charset="0"/>
                <a:cs typeface="Arial" panose="020B0604020202020204" pitchFamily="34" charset="0"/>
              </a:rPr>
              <a:t>Role of human papillomavirus</a:t>
            </a:r>
            <a:r>
              <a:rPr lang="en-US" dirty="0">
                <a:solidFill>
                  <a:srgbClr val="7030A0"/>
                </a:solidFill>
                <a:latin typeface="Arial" panose="020B0604020202020204" pitchFamily="34" charset="0"/>
                <a:cs typeface="Arial" panose="020B0604020202020204" pitchFamily="34" charset="0"/>
              </a:rPr>
              <a:t> </a:t>
            </a:r>
            <a:r>
              <a:rPr lang="en-US" dirty="0" smtClean="0">
                <a:solidFill>
                  <a:srgbClr val="7030A0"/>
                </a:solidFill>
                <a:latin typeface="Arial" panose="020B0604020202020204" pitchFamily="34" charset="0"/>
                <a:cs typeface="Arial" panose="020B0604020202020204" pitchFamily="34" charset="0"/>
              </a:rPr>
              <a:t>—</a:t>
            </a:r>
          </a:p>
          <a:p>
            <a:r>
              <a:rPr lang="en-US" dirty="0" smtClean="0">
                <a:solidFill>
                  <a:schemeClr val="accent1">
                    <a:lumMod val="50000"/>
                  </a:schemeClr>
                </a:solidFill>
              </a:rPr>
              <a:t>is </a:t>
            </a:r>
            <a:r>
              <a:rPr lang="en-US" dirty="0">
                <a:solidFill>
                  <a:schemeClr val="accent1">
                    <a:lumMod val="50000"/>
                  </a:schemeClr>
                </a:solidFill>
              </a:rPr>
              <a:t>the major etiologic agent of cervical </a:t>
            </a:r>
            <a:r>
              <a:rPr lang="en-US" dirty="0" err="1">
                <a:solidFill>
                  <a:schemeClr val="accent1">
                    <a:lumMod val="50000"/>
                  </a:schemeClr>
                </a:solidFill>
              </a:rPr>
              <a:t>precancer</a:t>
            </a:r>
            <a:r>
              <a:rPr lang="en-US" dirty="0">
                <a:solidFill>
                  <a:schemeClr val="accent1">
                    <a:lumMod val="50000"/>
                  </a:schemeClr>
                </a:solidFill>
              </a:rPr>
              <a:t> and cancer </a:t>
            </a:r>
            <a:r>
              <a:rPr lang="en-US" dirty="0" smtClean="0">
                <a:solidFill>
                  <a:schemeClr val="accent1">
                    <a:lumMod val="50000"/>
                  </a:schemeClr>
                </a:solidFill>
              </a:rPr>
              <a:t>.</a:t>
            </a:r>
            <a:endParaRPr lang="en-US" dirty="0">
              <a:solidFill>
                <a:schemeClr val="accent1">
                  <a:lumMod val="50000"/>
                </a:schemeClr>
              </a:solidFill>
            </a:endParaRPr>
          </a:p>
          <a:p>
            <a:r>
              <a:rPr lang="en-US" dirty="0">
                <a:solidFill>
                  <a:schemeClr val="accent1">
                    <a:lumMod val="50000"/>
                  </a:schemeClr>
                </a:solidFill>
              </a:rPr>
              <a:t>HPV infection is necessary for development of cervical neoplasia, but </a:t>
            </a:r>
            <a:r>
              <a:rPr lang="en-US" dirty="0" smtClean="0">
                <a:solidFill>
                  <a:schemeClr val="accent1">
                    <a:lumMod val="50000"/>
                  </a:schemeClr>
                </a:solidFill>
              </a:rPr>
              <a:t>HPV </a:t>
            </a:r>
            <a:r>
              <a:rPr lang="en-US" dirty="0">
                <a:solidFill>
                  <a:schemeClr val="accent1">
                    <a:lumMod val="50000"/>
                  </a:schemeClr>
                </a:solidFill>
              </a:rPr>
              <a:t>alone is not sufficient to cause these </a:t>
            </a:r>
            <a:r>
              <a:rPr lang="en-US" dirty="0" smtClean="0">
                <a:solidFill>
                  <a:schemeClr val="accent1">
                    <a:lumMod val="50000"/>
                  </a:schemeClr>
                </a:solidFill>
              </a:rPr>
              <a:t>disorders.</a:t>
            </a:r>
            <a:endParaRPr lang="en-US" dirty="0">
              <a:solidFill>
                <a:schemeClr val="accent1">
                  <a:lumMod val="50000"/>
                </a:schemeClr>
              </a:solidFill>
            </a:endParaRPr>
          </a:p>
          <a:p>
            <a:r>
              <a:rPr lang="en-US" dirty="0">
                <a:solidFill>
                  <a:schemeClr val="accent1">
                    <a:lumMod val="50000"/>
                  </a:schemeClr>
                </a:solidFill>
              </a:rPr>
              <a:t>The two major factors associated with development of high-grade CIN and cervical cancer are the subtype of HPV and the persistence of the virus</a:t>
            </a:r>
            <a:r>
              <a:rPr lang="en-US" dirty="0" smtClean="0">
                <a:solidFill>
                  <a:schemeClr val="accent1">
                    <a:lumMod val="50000"/>
                  </a:schemeClr>
                </a:solidFill>
              </a:rPr>
              <a:t>.</a:t>
            </a:r>
          </a:p>
          <a:p>
            <a:r>
              <a:rPr lang="en-US" dirty="0" smtClean="0">
                <a:solidFill>
                  <a:schemeClr val="accent1">
                    <a:lumMod val="50000"/>
                  </a:schemeClr>
                </a:solidFill>
              </a:rPr>
              <a:t> </a:t>
            </a:r>
            <a:r>
              <a:rPr lang="en-US" dirty="0">
                <a:solidFill>
                  <a:schemeClr val="accent1">
                    <a:lumMod val="50000"/>
                  </a:schemeClr>
                </a:solidFill>
              </a:rPr>
              <a:t>Environmental factors (</a:t>
            </a:r>
            <a:r>
              <a:rPr lang="en-US" dirty="0" err="1">
                <a:solidFill>
                  <a:schemeClr val="accent1">
                    <a:lumMod val="50000"/>
                  </a:schemeClr>
                </a:solidFill>
              </a:rPr>
              <a:t>eg</a:t>
            </a:r>
            <a:r>
              <a:rPr lang="en-US" dirty="0">
                <a:solidFill>
                  <a:schemeClr val="accent1">
                    <a:lumMod val="50000"/>
                  </a:schemeClr>
                </a:solidFill>
              </a:rPr>
              <a:t>, cigarette smoking) and immunologic influences also appear to play a role</a:t>
            </a:r>
            <a:r>
              <a:rPr lang="en-US" dirty="0" smtClean="0">
                <a:solidFill>
                  <a:schemeClr val="accent1">
                    <a:lumMod val="50000"/>
                  </a:schemeClr>
                </a:solidFill>
              </a:rPr>
              <a:t>.</a:t>
            </a:r>
            <a:endParaRPr lang="en-US" dirty="0">
              <a:solidFill>
                <a:schemeClr val="accent1">
                  <a:lumMod val="50000"/>
                </a:schemeClr>
              </a:solidFill>
            </a:endParaRPr>
          </a:p>
          <a:p>
            <a:endParaRPr lang="en-US" dirty="0"/>
          </a:p>
        </p:txBody>
      </p:sp>
    </p:spTree>
    <p:extLst>
      <p:ext uri="{BB962C8B-B14F-4D97-AF65-F5344CB8AC3E}">
        <p14:creationId xmlns:p14="http://schemas.microsoft.com/office/powerpoint/2010/main" val="22562078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168" y="262605"/>
            <a:ext cx="10515600" cy="1325563"/>
          </a:xfrm>
        </p:spPr>
        <p:txBody>
          <a:bodyPr/>
          <a:lstStyle/>
          <a:p>
            <a:r>
              <a:rPr lang="en-US" b="1" i="1" u="sng" dirty="0">
                <a:solidFill>
                  <a:srgbClr val="7030A0"/>
                </a:solidFill>
                <a:latin typeface="+mn-lt"/>
                <a:cs typeface="Arial" panose="020B0604020202020204" pitchFamily="34" charset="0"/>
              </a:rPr>
              <a:t>MISSED DOSES</a:t>
            </a:r>
            <a:r>
              <a:rPr lang="en-US" b="1" i="1" u="sng" dirty="0">
                <a:solidFill>
                  <a:srgbClr val="7030A0"/>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276726" y="1588168"/>
            <a:ext cx="11622506" cy="5007227"/>
          </a:xfrm>
        </p:spPr>
        <p:txBody>
          <a:bodyPr>
            <a:normAutofit/>
          </a:bodyPr>
          <a:lstStyle/>
          <a:p>
            <a:pPr>
              <a:lnSpc>
                <a:spcPct val="200000"/>
              </a:lnSpc>
            </a:pPr>
            <a:r>
              <a:rPr lang="en-US" sz="2400" b="1" dirty="0">
                <a:solidFill>
                  <a:srgbClr val="2B4D89"/>
                </a:solidFill>
                <a:cs typeface="Arial" panose="020B0604020202020204" pitchFamily="34" charset="0"/>
              </a:rPr>
              <a:t>Patients often do not follow up for their immunizations on schedule . The ACIP recommends that if the vaccination series is interrupted for any length of time, it can be resumed without restarting the series.</a:t>
            </a:r>
          </a:p>
        </p:txBody>
      </p:sp>
    </p:spTree>
    <p:extLst>
      <p:ext uri="{BB962C8B-B14F-4D97-AF65-F5344CB8AC3E}">
        <p14:creationId xmlns:p14="http://schemas.microsoft.com/office/powerpoint/2010/main" val="3195722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63" y="18256"/>
            <a:ext cx="10515600" cy="1040524"/>
          </a:xfrm>
        </p:spPr>
        <p:txBody>
          <a:bodyPr>
            <a:normAutofit/>
          </a:bodyPr>
          <a:lstStyle/>
          <a:p>
            <a:r>
              <a:rPr lang="en-US" sz="4000" b="1" i="1" u="sng" dirty="0">
                <a:solidFill>
                  <a:srgbClr val="7030A0"/>
                </a:solidFill>
                <a:latin typeface="Arial" panose="020B0604020202020204" pitchFamily="34" charset="0"/>
                <a:cs typeface="Arial" panose="020B0604020202020204" pitchFamily="34" charset="0"/>
              </a:rPr>
              <a:t>UNNECESSARY EVALUATION</a:t>
            </a:r>
            <a:endParaRPr lang="en-US" sz="4000" i="1" u="sng"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76463" y="914400"/>
            <a:ext cx="11839074" cy="5811254"/>
          </a:xfrm>
        </p:spPr>
        <p:txBody>
          <a:bodyPr>
            <a:normAutofit/>
          </a:bodyPr>
          <a:lstStyle/>
          <a:p>
            <a:pPr>
              <a:lnSpc>
                <a:spcPct val="200000"/>
              </a:lnSpc>
            </a:pPr>
            <a:r>
              <a:rPr lang="en-US" sz="2000" b="1" i="1" u="sng" dirty="0" err="1">
                <a:solidFill>
                  <a:srgbClr val="00B050"/>
                </a:solidFill>
                <a:latin typeface="Arial" panose="020B0604020202020204" pitchFamily="34" charset="0"/>
                <a:cs typeface="Arial" panose="020B0604020202020204" pitchFamily="34" charset="0"/>
              </a:rPr>
              <a:t>Prevaccination</a:t>
            </a:r>
            <a:r>
              <a:rPr lang="en-US" sz="2000" b="1" i="1" u="sng" dirty="0">
                <a:solidFill>
                  <a:srgbClr val="00B050"/>
                </a:solidFill>
                <a:latin typeface="Arial" panose="020B0604020202020204" pitchFamily="34" charset="0"/>
                <a:cs typeface="Arial" panose="020B0604020202020204" pitchFamily="34" charset="0"/>
              </a:rPr>
              <a:t> assessment </a:t>
            </a:r>
            <a:r>
              <a:rPr lang="en-US" sz="2000" dirty="0">
                <a:solidFill>
                  <a:srgbClr val="2B4D89"/>
                </a:solidFill>
                <a:latin typeface="Arial" panose="020B0604020202020204" pitchFamily="34" charset="0"/>
                <a:cs typeface="Arial" panose="020B0604020202020204" pitchFamily="34" charset="0"/>
              </a:rPr>
              <a:t>— HPV vaccination can be administered without special evaluation. Serologic or HPV DNA testing is not warranted prior to immunization . Pregnancy testing is also not necessary.</a:t>
            </a:r>
          </a:p>
          <a:p>
            <a:pPr>
              <a:lnSpc>
                <a:spcPct val="200000"/>
              </a:lnSpc>
            </a:pPr>
            <a:r>
              <a:rPr lang="en-US" sz="2000" b="1" i="1" u="sng" dirty="0">
                <a:solidFill>
                  <a:srgbClr val="00B050"/>
                </a:solidFill>
                <a:latin typeface="Arial" panose="020B0604020202020204" pitchFamily="34" charset="0"/>
                <a:cs typeface="Arial" panose="020B0604020202020204" pitchFamily="34" charset="0"/>
              </a:rPr>
              <a:t>Postvaccination serology </a:t>
            </a:r>
            <a:r>
              <a:rPr lang="en-US" sz="2000" dirty="0">
                <a:solidFill>
                  <a:srgbClr val="2B4D89"/>
                </a:solidFill>
                <a:latin typeface="Arial" panose="020B0604020202020204" pitchFamily="34" charset="0"/>
                <a:cs typeface="Arial" panose="020B0604020202020204" pitchFamily="34" charset="0"/>
              </a:rPr>
              <a:t>— There is no evidence that the measurement of postvaccination antibody titers to monitor immunity is useful for determining who is protected against infection by the vaccine-targeted types.</a:t>
            </a:r>
          </a:p>
          <a:p>
            <a:pPr>
              <a:lnSpc>
                <a:spcPct val="200000"/>
              </a:lnSpc>
            </a:pPr>
            <a:r>
              <a:rPr lang="en-US" sz="2000" b="1" i="1" u="sng" dirty="0">
                <a:solidFill>
                  <a:srgbClr val="00B050"/>
                </a:solidFill>
                <a:latin typeface="Arial" panose="020B0604020202020204" pitchFamily="34" charset="0"/>
                <a:cs typeface="Arial" panose="020B0604020202020204" pitchFamily="34" charset="0"/>
              </a:rPr>
              <a:t>Limited benefit of revaccination </a:t>
            </a:r>
            <a:r>
              <a:rPr lang="en-US" sz="2000" dirty="0">
                <a:solidFill>
                  <a:srgbClr val="2B4D89"/>
                </a:solidFill>
                <a:latin typeface="Arial" panose="020B0604020202020204" pitchFamily="34" charset="0"/>
                <a:cs typeface="Arial" panose="020B0604020202020204" pitchFamily="34" charset="0"/>
              </a:rPr>
              <a:t>— HPV vaccines have demonstrated durable protection from HPV-associated diseases, and there is no evidence that revaccination is necessary</a:t>
            </a:r>
            <a:r>
              <a:rPr lang="en-US" sz="2200" dirty="0">
                <a:solidFill>
                  <a:srgbClr val="2B4D89"/>
                </a:solidFill>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38018208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53" y="365125"/>
            <a:ext cx="12095747" cy="1325563"/>
          </a:xfrm>
        </p:spPr>
        <p:txBody>
          <a:bodyPr>
            <a:normAutofit/>
          </a:bodyPr>
          <a:lstStyle/>
          <a:p>
            <a:r>
              <a:rPr lang="en-US" sz="4000" b="1" i="1" u="sng" dirty="0">
                <a:solidFill>
                  <a:srgbClr val="7030A0"/>
                </a:solidFill>
                <a:latin typeface="Arial" panose="020B0604020202020204" pitchFamily="34" charset="0"/>
                <a:cs typeface="Arial" panose="020B0604020202020204" pitchFamily="34" charset="0"/>
              </a:rPr>
              <a:t>PREGNANT OR BREASTFEEDING FEMALES</a:t>
            </a:r>
            <a:endParaRPr lang="en-US" sz="4000" i="1" u="sng"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6252" y="1690688"/>
            <a:ext cx="12095747" cy="4974807"/>
          </a:xfrm>
        </p:spPr>
        <p:txBody>
          <a:bodyPr>
            <a:normAutofit/>
          </a:bodyPr>
          <a:lstStyle/>
          <a:p>
            <a:pPr>
              <a:lnSpc>
                <a:spcPct val="150000"/>
              </a:lnSpc>
            </a:pPr>
            <a:r>
              <a:rPr lang="en-US" sz="2200" b="1" dirty="0">
                <a:solidFill>
                  <a:srgbClr val="2B4D89"/>
                </a:solidFill>
                <a:latin typeface="Arial" panose="020B0604020202020204" pitchFamily="34" charset="0"/>
                <a:cs typeface="Arial" panose="020B0604020202020204" pitchFamily="34" charset="0"/>
              </a:rPr>
              <a:t>HPV vaccination during pregnancy is not recommended because of limited information about safety</a:t>
            </a:r>
          </a:p>
          <a:p>
            <a:pPr>
              <a:lnSpc>
                <a:spcPct val="150000"/>
              </a:lnSpc>
            </a:pPr>
            <a:r>
              <a:rPr lang="en-US" sz="2200" b="1" dirty="0">
                <a:solidFill>
                  <a:srgbClr val="2B4D89"/>
                </a:solidFill>
                <a:latin typeface="Arial" panose="020B0604020202020204" pitchFamily="34" charset="0"/>
                <a:cs typeface="Arial" panose="020B0604020202020204" pitchFamily="34" charset="0"/>
              </a:rPr>
              <a:t>  If a woman is found to be pregnant after initiating the vaccination series, she can be reassured that available evidence does not indicate any increase in risk of adverse pregnancy outcome with vaccination. the remainder of the series should be delayed until the woman is no longer pregnant.</a:t>
            </a:r>
          </a:p>
          <a:p>
            <a:pPr>
              <a:lnSpc>
                <a:spcPct val="150000"/>
              </a:lnSpc>
            </a:pPr>
            <a:r>
              <a:rPr lang="en-US" sz="2200" b="1" dirty="0">
                <a:solidFill>
                  <a:srgbClr val="2B4D89"/>
                </a:solidFill>
                <a:latin typeface="Arial" panose="020B0604020202020204" pitchFamily="34" charset="0"/>
                <a:cs typeface="Arial" panose="020B0604020202020204" pitchFamily="34" charset="0"/>
              </a:rPr>
              <a:t>Lactating females can receive the immunization series since subunit vaccines do not affect the safety of infant breastfeeding.</a:t>
            </a:r>
          </a:p>
        </p:txBody>
      </p:sp>
    </p:spTree>
    <p:extLst>
      <p:ext uri="{BB962C8B-B14F-4D97-AF65-F5344CB8AC3E}">
        <p14:creationId xmlns:p14="http://schemas.microsoft.com/office/powerpoint/2010/main" val="37017062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421" y="389188"/>
            <a:ext cx="12031579" cy="1325563"/>
          </a:xfrm>
        </p:spPr>
        <p:txBody>
          <a:bodyPr>
            <a:normAutofit/>
          </a:bodyPr>
          <a:lstStyle/>
          <a:p>
            <a:r>
              <a:rPr lang="en-US" sz="4000" b="1" i="1" u="sng" dirty="0">
                <a:solidFill>
                  <a:srgbClr val="7030A0"/>
                </a:solidFill>
                <a:latin typeface="+mn-lt"/>
                <a:cs typeface="Arial" panose="020B0604020202020204" pitchFamily="34" charset="0"/>
              </a:rPr>
              <a:t>PRE-EXISTING HPV-ASSOCIATED DISEASE</a:t>
            </a:r>
            <a:endParaRPr lang="en-US" sz="4000"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60421" y="1714751"/>
            <a:ext cx="11193379" cy="4462212"/>
          </a:xfrm>
        </p:spPr>
        <p:txBody>
          <a:bodyPr>
            <a:normAutofit/>
          </a:bodyPr>
          <a:lstStyle/>
          <a:p>
            <a:pPr>
              <a:lnSpc>
                <a:spcPct val="150000"/>
              </a:lnSpc>
            </a:pPr>
            <a:r>
              <a:rPr lang="en-US" sz="2200" b="1" dirty="0">
                <a:solidFill>
                  <a:srgbClr val="2B4D89"/>
                </a:solidFill>
                <a:latin typeface="Arial" panose="020B0604020202020204" pitchFamily="34" charset="0"/>
                <a:cs typeface="Arial" panose="020B0604020202020204" pitchFamily="34" charset="0"/>
              </a:rPr>
              <a:t> </a:t>
            </a:r>
            <a:r>
              <a:rPr lang="en-US" sz="2200" b="1" dirty="0">
                <a:solidFill>
                  <a:srgbClr val="2B4D89"/>
                </a:solidFill>
                <a:cs typeface="Arial" panose="020B0604020202020204" pitchFamily="34" charset="0"/>
              </a:rPr>
              <a:t>A history of genital warts, a positive HPV test result, or abnormal cervical, vaginal, vulvar, or anal cytology all indicate a prior HPV infection but not necessarily with the HPV types included in the vaccines. </a:t>
            </a:r>
          </a:p>
          <a:p>
            <a:pPr>
              <a:lnSpc>
                <a:spcPct val="150000"/>
              </a:lnSpc>
            </a:pPr>
            <a:r>
              <a:rPr lang="en-US" sz="2200" b="1" dirty="0">
                <a:solidFill>
                  <a:srgbClr val="2B4D89"/>
                </a:solidFill>
                <a:cs typeface="Arial" panose="020B0604020202020204" pitchFamily="34" charset="0"/>
              </a:rPr>
              <a:t>Vaccination is still recommended in individuals within the recommended age range who have evidence of prior HPV infection, as it can still provide protection against infection with HPV vaccine types not already acquired</a:t>
            </a:r>
            <a:r>
              <a:rPr lang="en-US" sz="2200" b="1" dirty="0">
                <a:solidFill>
                  <a:srgbClr val="2B4D89"/>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66124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84" y="365125"/>
            <a:ext cx="12175958" cy="1325563"/>
          </a:xfrm>
        </p:spPr>
        <p:txBody>
          <a:bodyPr>
            <a:normAutofit/>
          </a:bodyPr>
          <a:lstStyle/>
          <a:p>
            <a:r>
              <a:rPr lang="en-US" sz="2800" b="1" i="1" u="sng" dirty="0">
                <a:solidFill>
                  <a:srgbClr val="7030A0"/>
                </a:solidFill>
                <a:latin typeface="+mn-lt"/>
                <a:cs typeface="Arial" panose="020B0604020202020204" pitchFamily="34" charset="0"/>
              </a:rPr>
              <a:t>HEALTH CARE WORKERS AT RISK FOR OCCUPATIONAL EXPOSURE</a:t>
            </a:r>
            <a:r>
              <a:rPr lang="en-US" sz="2800" b="1" i="1" u="sng" dirty="0">
                <a:solidFill>
                  <a:srgbClr val="7030A0"/>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0" y="1837656"/>
            <a:ext cx="12055642" cy="4454860"/>
          </a:xfrm>
        </p:spPr>
        <p:txBody>
          <a:bodyPr>
            <a:normAutofit/>
          </a:bodyPr>
          <a:lstStyle/>
          <a:p>
            <a:pPr>
              <a:lnSpc>
                <a:spcPct val="150000"/>
              </a:lnSpc>
            </a:pPr>
            <a:r>
              <a:rPr lang="en-US" sz="2200" b="1" dirty="0">
                <a:solidFill>
                  <a:srgbClr val="2B4D89"/>
                </a:solidFill>
                <a:cs typeface="Arial" panose="020B0604020202020204" pitchFamily="34" charset="0"/>
              </a:rPr>
              <a:t>There is evidence that upper aerodigestive (nasal and oropharyngeal) HPV infection may be transmitted through exposure to HPV in vapors generated during surgical excision or ablation of HPV-associated lesions, although the magnitude of this risk is unknown </a:t>
            </a:r>
            <a:r>
              <a:rPr lang="en-US" sz="2200" b="1" dirty="0">
                <a:solidFill>
                  <a:srgbClr val="2B4D89"/>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597779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53" y="56231"/>
            <a:ext cx="11257547" cy="1090696"/>
          </a:xfrm>
        </p:spPr>
        <p:txBody>
          <a:bodyPr>
            <a:normAutofit/>
          </a:bodyPr>
          <a:lstStyle/>
          <a:p>
            <a:r>
              <a:rPr lang="en-US" sz="4000" b="1" i="1" u="sng" dirty="0">
                <a:solidFill>
                  <a:srgbClr val="7030A0"/>
                </a:solidFill>
                <a:latin typeface="+mn-lt"/>
                <a:cs typeface="Arial" panose="020B0604020202020204" pitchFamily="34" charset="0"/>
              </a:rPr>
              <a:t>EFFICACY AND IMMUNOGENICITY</a:t>
            </a:r>
            <a:endParaRPr lang="en-US" sz="4000"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92505" y="1455822"/>
            <a:ext cx="11903242" cy="4800599"/>
          </a:xfrm>
        </p:spPr>
        <p:txBody>
          <a:bodyPr>
            <a:normAutofit/>
          </a:bodyPr>
          <a:lstStyle/>
          <a:p>
            <a:pPr>
              <a:lnSpc>
                <a:spcPct val="150000"/>
              </a:lnSpc>
            </a:pPr>
            <a:r>
              <a:rPr lang="en-US" sz="2400" b="1" dirty="0" smtClean="0">
                <a:solidFill>
                  <a:srgbClr val="2B4D89"/>
                </a:solidFill>
                <a:cs typeface="Arial" panose="020B0604020202020204" pitchFamily="34" charset="0"/>
              </a:rPr>
              <a:t>Immunogenicity</a:t>
            </a:r>
            <a:r>
              <a:rPr lang="en-US" sz="2400" dirty="0">
                <a:solidFill>
                  <a:srgbClr val="2B4D89"/>
                </a:solidFill>
                <a:cs typeface="Arial" panose="020B0604020202020204" pitchFamily="34" charset="0"/>
              </a:rPr>
              <a:t> — Excellent antibody responses have been reported following immunization with the human papillomavirus 9-valent, HPV quadrivalent, and HPV bivalent vaccines, with seroconversion rates of 93 to 100 percent in females and 99 to 100 percent in males . </a:t>
            </a:r>
          </a:p>
          <a:p>
            <a:pPr>
              <a:lnSpc>
                <a:spcPct val="150000"/>
              </a:lnSpc>
            </a:pPr>
            <a:r>
              <a:rPr lang="en-US" sz="2400" dirty="0">
                <a:solidFill>
                  <a:srgbClr val="2B4D89"/>
                </a:solidFill>
                <a:cs typeface="Arial" panose="020B0604020202020204" pitchFamily="34" charset="0"/>
              </a:rPr>
              <a:t>Elicited titers are generally higher in younger than in older individuals. </a:t>
            </a:r>
          </a:p>
        </p:txBody>
      </p:sp>
    </p:spTree>
    <p:extLst>
      <p:ext uri="{BB962C8B-B14F-4D97-AF65-F5344CB8AC3E}">
        <p14:creationId xmlns:p14="http://schemas.microsoft.com/office/powerpoint/2010/main" val="42084935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53" y="18255"/>
            <a:ext cx="10515600" cy="1325563"/>
          </a:xfrm>
        </p:spPr>
        <p:txBody>
          <a:bodyPr/>
          <a:lstStyle/>
          <a:p>
            <a:r>
              <a:rPr lang="en-US" b="1" i="1" u="sng" dirty="0">
                <a:solidFill>
                  <a:srgbClr val="7030A0"/>
                </a:solidFill>
                <a:latin typeface="+mn-lt"/>
                <a:cs typeface="Arial" panose="020B0604020202020204" pitchFamily="34" charset="0"/>
              </a:rPr>
              <a:t>EFFICACY</a:t>
            </a:r>
            <a:endParaRPr lang="en-US"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156411" y="1343818"/>
            <a:ext cx="11558336" cy="4833145"/>
          </a:xfrm>
        </p:spPr>
        <p:txBody>
          <a:bodyPr>
            <a:normAutofit/>
          </a:bodyPr>
          <a:lstStyle/>
          <a:p>
            <a:pPr>
              <a:lnSpc>
                <a:spcPct val="200000"/>
              </a:lnSpc>
            </a:pPr>
            <a:r>
              <a:rPr lang="en-US" sz="2400" b="1" i="1" u="sng" dirty="0">
                <a:solidFill>
                  <a:srgbClr val="00B050"/>
                </a:solidFill>
                <a:cs typeface="Arial" panose="020B0604020202020204" pitchFamily="34" charset="0"/>
              </a:rPr>
              <a:t>Cervical, vaginal, and vulvar disease </a:t>
            </a:r>
            <a:r>
              <a:rPr lang="en-US" sz="2400" b="1" dirty="0">
                <a:solidFill>
                  <a:srgbClr val="2B4D89"/>
                </a:solidFill>
                <a:cs typeface="Arial" panose="020B0604020202020204" pitchFamily="34" charset="0"/>
              </a:rPr>
              <a:t>— HPV vaccination is effective in preventing cervical disease, including cervical intraepithelial neoplasia (CIN2 or 3) and adenocarcinoma in situ and vulvar </a:t>
            </a:r>
            <a:r>
              <a:rPr lang="en-US" sz="2400" b="1" dirty="0" err="1">
                <a:solidFill>
                  <a:srgbClr val="2B4D89"/>
                </a:solidFill>
                <a:cs typeface="Arial" panose="020B0604020202020204" pitchFamily="34" charset="0"/>
              </a:rPr>
              <a:t>andvaginal</a:t>
            </a:r>
            <a:r>
              <a:rPr lang="en-US" sz="2400" b="1" dirty="0">
                <a:solidFill>
                  <a:srgbClr val="2B4D89"/>
                </a:solidFill>
                <a:cs typeface="Arial" panose="020B0604020202020204" pitchFamily="34" charset="0"/>
              </a:rPr>
              <a:t> cancer.</a:t>
            </a:r>
          </a:p>
        </p:txBody>
      </p:sp>
    </p:spTree>
    <p:extLst>
      <p:ext uri="{BB962C8B-B14F-4D97-AF65-F5344CB8AC3E}">
        <p14:creationId xmlns:p14="http://schemas.microsoft.com/office/powerpoint/2010/main" val="39895725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Arial" panose="020B0604020202020204" pitchFamily="34" charset="0"/>
                <a:cs typeface="Arial" panose="020B0604020202020204" pitchFamily="34" charset="0"/>
              </a:rPr>
              <a:t>Duration of protection</a:t>
            </a:r>
            <a:endParaRPr lang="en-US"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solidFill>
                  <a:schemeClr val="accent1">
                    <a:lumMod val="50000"/>
                  </a:schemeClr>
                </a:solidFill>
              </a:rPr>
              <a:t>With a </a:t>
            </a:r>
            <a:r>
              <a:rPr lang="en-US" dirty="0" err="1" smtClean="0">
                <a:solidFill>
                  <a:schemeClr val="accent1">
                    <a:lumMod val="50000"/>
                  </a:schemeClr>
                </a:solidFill>
              </a:rPr>
              <a:t>multidose</a:t>
            </a:r>
            <a:r>
              <a:rPr lang="en-US" dirty="0" smtClean="0">
                <a:solidFill>
                  <a:schemeClr val="accent1">
                    <a:lumMod val="50000"/>
                  </a:schemeClr>
                </a:solidFill>
              </a:rPr>
              <a:t> schedule, antibody </a:t>
            </a:r>
            <a:r>
              <a:rPr lang="en-US" dirty="0" err="1" smtClean="0">
                <a:solidFill>
                  <a:schemeClr val="accent1">
                    <a:lumMod val="50000"/>
                  </a:schemeClr>
                </a:solidFill>
              </a:rPr>
              <a:t>titres</a:t>
            </a:r>
            <a:r>
              <a:rPr lang="en-US" dirty="0" smtClean="0">
                <a:solidFill>
                  <a:schemeClr val="accent1">
                    <a:lumMod val="50000"/>
                  </a:schemeClr>
                </a:solidFill>
              </a:rPr>
              <a:t> remain high for at least 12 years for the bivalent (</a:t>
            </a:r>
            <a:r>
              <a:rPr lang="en-US" dirty="0" err="1" smtClean="0">
                <a:solidFill>
                  <a:schemeClr val="accent1">
                    <a:lumMod val="50000"/>
                  </a:schemeClr>
                </a:solidFill>
              </a:rPr>
              <a:t>Cervarix</a:t>
            </a:r>
            <a:r>
              <a:rPr lang="en-US" dirty="0" smtClean="0">
                <a:solidFill>
                  <a:schemeClr val="accent1">
                    <a:lumMod val="50000"/>
                  </a:schemeClr>
                </a:solidFill>
              </a:rPr>
              <a:t>) and </a:t>
            </a:r>
            <a:r>
              <a:rPr lang="en-US" dirty="0" err="1" smtClean="0">
                <a:solidFill>
                  <a:schemeClr val="accent1">
                    <a:lumMod val="50000"/>
                  </a:schemeClr>
                </a:solidFill>
              </a:rPr>
              <a:t>quadrivalent</a:t>
            </a:r>
            <a:r>
              <a:rPr lang="en-US" dirty="0" smtClean="0">
                <a:solidFill>
                  <a:schemeClr val="accent1">
                    <a:lumMod val="50000"/>
                  </a:schemeClr>
                </a:solidFill>
              </a:rPr>
              <a:t> (Gardasil) vaccine and for at least 6 years for the more recently licensed </a:t>
            </a:r>
            <a:r>
              <a:rPr lang="en-US" dirty="0" err="1" smtClean="0">
                <a:solidFill>
                  <a:schemeClr val="accent1">
                    <a:lumMod val="50000"/>
                  </a:schemeClr>
                </a:solidFill>
              </a:rPr>
              <a:t>nonavalent</a:t>
            </a:r>
            <a:r>
              <a:rPr lang="en-US" dirty="0" smtClean="0">
                <a:solidFill>
                  <a:schemeClr val="accent1">
                    <a:lumMod val="50000"/>
                  </a:schemeClr>
                </a:solidFill>
              </a:rPr>
              <a:t> vaccine</a:t>
            </a:r>
            <a:r>
              <a:rPr lang="en-US" dirty="0" smtClean="0"/>
              <a:t>.</a:t>
            </a:r>
          </a:p>
        </p:txBody>
      </p:sp>
    </p:spTree>
    <p:extLst>
      <p:ext uri="{BB962C8B-B14F-4D97-AF65-F5344CB8AC3E}">
        <p14:creationId xmlns:p14="http://schemas.microsoft.com/office/powerpoint/2010/main" val="1017495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1">
                    <a:lumMod val="50000"/>
                  </a:schemeClr>
                </a:solidFill>
              </a:rPr>
              <a:t>For the </a:t>
            </a:r>
            <a:r>
              <a:rPr lang="en-US" dirty="0" err="1" smtClean="0">
                <a:solidFill>
                  <a:schemeClr val="accent1">
                    <a:lumMod val="50000"/>
                  </a:schemeClr>
                </a:solidFill>
              </a:rPr>
              <a:t>nonavalent</a:t>
            </a:r>
            <a:r>
              <a:rPr lang="en-US" dirty="0" smtClean="0">
                <a:solidFill>
                  <a:schemeClr val="accent1">
                    <a:lumMod val="50000"/>
                  </a:schemeClr>
                </a:solidFill>
              </a:rPr>
              <a:t> vaccine, efficacy of a 3-dose schedule against cervical, vulvar and vaginal lesions has been demonstrated up to 6 years </a:t>
            </a:r>
            <a:r>
              <a:rPr lang="en-US" dirty="0" err="1" smtClean="0">
                <a:solidFill>
                  <a:schemeClr val="accent1">
                    <a:lumMod val="50000"/>
                  </a:schemeClr>
                </a:solidFill>
              </a:rPr>
              <a:t>postvaccination</a:t>
            </a:r>
            <a:r>
              <a:rPr lang="en-US" dirty="0" smtClean="0">
                <a:solidFill>
                  <a:schemeClr val="accent1">
                    <a:lumMod val="50000"/>
                  </a:schemeClr>
                </a:solidFill>
              </a:rPr>
              <a:t>.</a:t>
            </a:r>
          </a:p>
          <a:p>
            <a:r>
              <a:rPr lang="en-US" dirty="0" smtClean="0">
                <a:solidFill>
                  <a:schemeClr val="accent1">
                    <a:lumMod val="50000"/>
                  </a:schemeClr>
                </a:solidFill>
              </a:rPr>
              <a:t> Similarly, high levels of protection against </a:t>
            </a:r>
            <a:r>
              <a:rPr lang="en-US" dirty="0" err="1" smtClean="0">
                <a:solidFill>
                  <a:schemeClr val="accent1">
                    <a:lumMod val="50000"/>
                  </a:schemeClr>
                </a:solidFill>
              </a:rPr>
              <a:t>anogenital</a:t>
            </a:r>
            <a:r>
              <a:rPr lang="en-US" dirty="0" smtClean="0">
                <a:solidFill>
                  <a:schemeClr val="accent1">
                    <a:lumMod val="50000"/>
                  </a:schemeClr>
                </a:solidFill>
              </a:rPr>
              <a:t> HPV infection and vaccine type-associated disease have been demonstrated in males followed for 10 years after receiving 3 doses of </a:t>
            </a:r>
            <a:r>
              <a:rPr lang="en-US" dirty="0" err="1" smtClean="0">
                <a:solidFill>
                  <a:schemeClr val="accent1">
                    <a:lumMod val="50000"/>
                  </a:schemeClr>
                </a:solidFill>
              </a:rPr>
              <a:t>quadrivalent</a:t>
            </a:r>
            <a:r>
              <a:rPr lang="en-US" dirty="0" smtClean="0">
                <a:solidFill>
                  <a:schemeClr val="accent1">
                    <a:lumMod val="50000"/>
                  </a:schemeClr>
                </a:solidFill>
              </a:rPr>
              <a:t> (Gardasil) vaccine</a:t>
            </a:r>
            <a:endParaRPr lang="en-US" dirty="0">
              <a:solidFill>
                <a:schemeClr val="accent1">
                  <a:lumMod val="50000"/>
                </a:schemeClr>
              </a:solidFill>
            </a:endParaRPr>
          </a:p>
        </p:txBody>
      </p:sp>
    </p:spTree>
    <p:extLst>
      <p:ext uri="{BB962C8B-B14F-4D97-AF65-F5344CB8AC3E}">
        <p14:creationId xmlns:p14="http://schemas.microsoft.com/office/powerpoint/2010/main" val="4225963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221" y="1275347"/>
            <a:ext cx="11827042" cy="4901616"/>
          </a:xfrm>
        </p:spPr>
        <p:txBody>
          <a:bodyPr/>
          <a:lstStyle/>
          <a:p>
            <a:endParaRPr lang="en-US" dirty="0"/>
          </a:p>
        </p:txBody>
      </p:sp>
      <p:sp>
        <p:nvSpPr>
          <p:cNvPr id="2" name="Rectangle 1">
            <a:extLst>
              <a:ext uri="{FF2B5EF4-FFF2-40B4-BE49-F238E27FC236}">
                <a16:creationId xmlns:a16="http://schemas.microsoft.com/office/drawing/2014/main" id="{D70533F5-AA16-6661-A671-01FBF4C7A518}"/>
              </a:ext>
            </a:extLst>
          </p:cNvPr>
          <p:cNvSpPr/>
          <p:nvPr/>
        </p:nvSpPr>
        <p:spPr>
          <a:xfrm>
            <a:off x="333727" y="1050785"/>
            <a:ext cx="11328029" cy="2554545"/>
          </a:xfrm>
          <a:prstGeom prst="rect">
            <a:avLst/>
          </a:prstGeom>
          <a:noFill/>
        </p:spPr>
        <p:txBody>
          <a:bodyPr wrap="square" lIns="91440" tIns="45720" rIns="91440" bIns="45720">
            <a:spAutoFit/>
          </a:bodyPr>
          <a:lstStyle/>
          <a:p>
            <a:pPr algn="ctr">
              <a:lnSpc>
                <a:spcPct val="200000"/>
              </a:lnSpc>
            </a:pPr>
            <a:r>
              <a:rPr lang="en-US" sz="4000" b="1" cap="none" spc="0" dirty="0">
                <a:ln w="22225">
                  <a:solidFill>
                    <a:schemeClr val="accent2"/>
                  </a:solidFill>
                  <a:prstDash val="solid"/>
                </a:ln>
                <a:solidFill>
                  <a:srgbClr val="C00000"/>
                </a:solidFill>
                <a:effectLst/>
                <a:latin typeface="Arial" panose="020B0604020202020204" pitchFamily="34" charset="0"/>
                <a:cs typeface="Arial" panose="020B0604020202020204" pitchFamily="34" charset="0"/>
              </a:rPr>
              <a:t>Do </a:t>
            </a:r>
            <a:r>
              <a:rPr lang="en-US" sz="4000" b="1" cap="none" spc="0" dirty="0" smtClean="0">
                <a:ln w="22225">
                  <a:solidFill>
                    <a:schemeClr val="accent2"/>
                  </a:solidFill>
                  <a:prstDash val="solid"/>
                </a:ln>
                <a:solidFill>
                  <a:srgbClr val="C00000"/>
                </a:solidFill>
                <a:effectLst/>
                <a:latin typeface="Arial" panose="020B0604020202020204" pitchFamily="34" charset="0"/>
                <a:cs typeface="Arial" panose="020B0604020202020204" pitchFamily="34" charset="0"/>
              </a:rPr>
              <a:t>women </a:t>
            </a:r>
            <a:r>
              <a:rPr lang="en-US" sz="4000" b="1" cap="none" spc="0" dirty="0">
                <a:ln w="22225">
                  <a:solidFill>
                    <a:schemeClr val="accent2"/>
                  </a:solidFill>
                  <a:prstDash val="solid"/>
                </a:ln>
                <a:solidFill>
                  <a:srgbClr val="C00000"/>
                </a:solidFill>
                <a:effectLst/>
                <a:latin typeface="Arial" panose="020B0604020202020204" pitchFamily="34" charset="0"/>
                <a:cs typeface="Arial" panose="020B0604020202020204" pitchFamily="34" charset="0"/>
              </a:rPr>
              <a:t>who've received the HPV vaccine</a:t>
            </a:r>
          </a:p>
          <a:p>
            <a:pPr algn="ctr">
              <a:lnSpc>
                <a:spcPct val="200000"/>
              </a:lnSpc>
            </a:pPr>
            <a:r>
              <a:rPr lang="en-US" sz="4000" b="1" cap="none" spc="0" dirty="0">
                <a:ln w="22225">
                  <a:solidFill>
                    <a:schemeClr val="accent2"/>
                  </a:solidFill>
                  <a:prstDash val="solid"/>
                </a:ln>
                <a:solidFill>
                  <a:srgbClr val="C00000"/>
                </a:solidFill>
                <a:effectLst/>
                <a:latin typeface="Arial" panose="020B0604020202020204" pitchFamily="34" charset="0"/>
                <a:cs typeface="Arial" panose="020B0604020202020204" pitchFamily="34" charset="0"/>
              </a:rPr>
              <a:t> still need to have Pap tests?</a:t>
            </a:r>
            <a:endParaRPr lang="en-US" sz="4000" b="1" cap="none" spc="0" dirty="0">
              <a:ln w="22225">
                <a:solidFill>
                  <a:schemeClr val="accent2"/>
                </a:solidFill>
                <a:prstDash val="solid"/>
              </a:ln>
              <a:solidFill>
                <a:srgbClr val="C00000"/>
              </a:solidFill>
              <a:effectLst/>
            </a:endParaRPr>
          </a:p>
        </p:txBody>
      </p:sp>
      <p:sp>
        <p:nvSpPr>
          <p:cNvPr id="4" name="Rectangle 3">
            <a:extLst>
              <a:ext uri="{FF2B5EF4-FFF2-40B4-BE49-F238E27FC236}">
                <a16:creationId xmlns:a16="http://schemas.microsoft.com/office/drawing/2014/main" id="{BBE0F48D-5C19-1C56-5989-A39CB983F4BF}"/>
              </a:ext>
            </a:extLst>
          </p:cNvPr>
          <p:cNvSpPr/>
          <p:nvPr/>
        </p:nvSpPr>
        <p:spPr>
          <a:xfrm>
            <a:off x="6003634" y="1839879"/>
            <a:ext cx="184731" cy="152163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lnSpc>
                <a:spcPct val="200000"/>
              </a:lnSpc>
            </a:pPr>
            <a:endParaRPr lang="en-US" sz="5400" b="1" dirty="0">
              <a:ln/>
              <a:solidFill>
                <a:srgbClr val="F3B10D"/>
              </a:solidFill>
            </a:endParaRPr>
          </a:p>
        </p:txBody>
      </p:sp>
    </p:spTree>
    <p:extLst>
      <p:ext uri="{BB962C8B-B14F-4D97-AF65-F5344CB8AC3E}">
        <p14:creationId xmlns:p14="http://schemas.microsoft.com/office/powerpoint/2010/main" val="2620282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60644"/>
          </a:xfrm>
        </p:spPr>
        <p:txBody>
          <a:bodyPr>
            <a:normAutofit fontScale="90000"/>
          </a:bodyPr>
          <a:lstStyle/>
          <a:p>
            <a:r>
              <a:rPr lang="en-US" sz="3600" b="1" dirty="0">
                <a:solidFill>
                  <a:srgbClr val="7030A0"/>
                </a:solidFill>
                <a:latin typeface="+mn-lt"/>
              </a:rPr>
              <a:t>COFACTORS IN PATHOGENESIS</a:t>
            </a:r>
            <a:r>
              <a:rPr lang="en-US" sz="3600" dirty="0">
                <a:solidFill>
                  <a:srgbClr val="7030A0"/>
                </a:solidFill>
                <a:latin typeface="+mn-lt"/>
              </a:rPr>
              <a:t/>
            </a:r>
            <a:br>
              <a:rPr lang="en-US" sz="3600" dirty="0">
                <a:solidFill>
                  <a:srgbClr val="7030A0"/>
                </a:solidFill>
                <a:latin typeface="+mn-lt"/>
              </a:rPr>
            </a:br>
            <a:r>
              <a:rPr lang="en-US" sz="3600" b="1" dirty="0">
                <a:solidFill>
                  <a:srgbClr val="7030A0"/>
                </a:solidFill>
                <a:latin typeface="+mn-lt"/>
              </a:rPr>
              <a:t>Immunosuppression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1">
                    <a:lumMod val="50000"/>
                  </a:schemeClr>
                </a:solidFill>
              </a:rPr>
              <a:t> </a:t>
            </a:r>
            <a:r>
              <a:rPr lang="en-US" b="1" dirty="0" smtClean="0">
                <a:solidFill>
                  <a:schemeClr val="accent1">
                    <a:lumMod val="50000"/>
                  </a:schemeClr>
                </a:solidFill>
              </a:rPr>
              <a:t>HIV </a:t>
            </a:r>
            <a:r>
              <a:rPr lang="en-US" b="1" dirty="0">
                <a:solidFill>
                  <a:schemeClr val="accent1">
                    <a:lumMod val="50000"/>
                  </a:schemeClr>
                </a:solidFill>
              </a:rPr>
              <a:t>infection</a:t>
            </a:r>
            <a:r>
              <a:rPr lang="en-US" dirty="0">
                <a:solidFill>
                  <a:schemeClr val="accent1">
                    <a:lumMod val="50000"/>
                  </a:schemeClr>
                </a:solidFill>
              </a:rPr>
              <a:t> – The incidence of CIN is increased </a:t>
            </a:r>
          </a:p>
          <a:p>
            <a:r>
              <a:rPr lang="en-US" dirty="0" smtClean="0">
                <a:solidFill>
                  <a:schemeClr val="accent1">
                    <a:lumMod val="50000"/>
                  </a:schemeClr>
                </a:solidFill>
              </a:rPr>
              <a:t> </a:t>
            </a:r>
            <a:r>
              <a:rPr lang="en-US" b="1" dirty="0" smtClean="0">
                <a:solidFill>
                  <a:schemeClr val="accent1">
                    <a:lumMod val="50000"/>
                  </a:schemeClr>
                </a:solidFill>
              </a:rPr>
              <a:t>Immunosuppressive </a:t>
            </a:r>
            <a:r>
              <a:rPr lang="en-US" b="1" dirty="0">
                <a:solidFill>
                  <a:schemeClr val="accent1">
                    <a:lumMod val="50000"/>
                  </a:schemeClr>
                </a:solidFill>
              </a:rPr>
              <a:t>therapy</a:t>
            </a:r>
            <a:r>
              <a:rPr lang="en-US" dirty="0">
                <a:solidFill>
                  <a:schemeClr val="accent1">
                    <a:lumMod val="50000"/>
                  </a:schemeClr>
                </a:solidFill>
              </a:rPr>
              <a:t> – </a:t>
            </a:r>
            <a:r>
              <a:rPr lang="en-US" dirty="0" smtClean="0">
                <a:solidFill>
                  <a:schemeClr val="accent1">
                    <a:lumMod val="50000"/>
                  </a:schemeClr>
                </a:solidFill>
              </a:rPr>
              <a:t> </a:t>
            </a:r>
            <a:r>
              <a:rPr lang="en-US" dirty="0">
                <a:solidFill>
                  <a:schemeClr val="accent1">
                    <a:lumMod val="50000"/>
                  </a:schemeClr>
                </a:solidFill>
              </a:rPr>
              <a:t>in transplant recipients and patients with systemic lupus erythematosus </a:t>
            </a:r>
            <a:endParaRPr lang="en-US" dirty="0" smtClean="0">
              <a:solidFill>
                <a:schemeClr val="accent1">
                  <a:lumMod val="50000"/>
                </a:schemeClr>
              </a:solidFill>
            </a:endParaRPr>
          </a:p>
          <a:p>
            <a:r>
              <a:rPr lang="en-US" b="1" dirty="0" smtClean="0">
                <a:solidFill>
                  <a:schemeClr val="accent1">
                    <a:lumMod val="50000"/>
                  </a:schemeClr>
                </a:solidFill>
              </a:rPr>
              <a:t>Cigarette smoking</a:t>
            </a:r>
            <a:r>
              <a:rPr lang="en-US" dirty="0" smtClean="0">
                <a:solidFill>
                  <a:schemeClr val="accent1">
                    <a:lumMod val="50000"/>
                  </a:schemeClr>
                </a:solidFill>
              </a:rPr>
              <a:t> — Cigarette smoking and HPV infection have synergistic effects on the development of CIN and cervical cancer .</a:t>
            </a:r>
          </a:p>
          <a:p>
            <a:r>
              <a:rPr lang="en-US" b="1" dirty="0" smtClean="0">
                <a:solidFill>
                  <a:schemeClr val="accent1">
                    <a:lumMod val="50000"/>
                  </a:schemeClr>
                </a:solidFill>
              </a:rPr>
              <a:t>Herpes simplex virus and chlamydia</a:t>
            </a:r>
            <a:r>
              <a:rPr lang="en-US" dirty="0" smtClean="0">
                <a:solidFill>
                  <a:schemeClr val="accent1">
                    <a:lumMod val="50000"/>
                  </a:schemeClr>
                </a:solidFill>
              </a:rPr>
              <a:t> —  chlamydia , herpes simplex virus  or other STDs may be a surrogate marker of exposure to HPV rather than a causal factor itself </a:t>
            </a:r>
          </a:p>
          <a:p>
            <a:r>
              <a:rPr lang="en-US" b="1" dirty="0" smtClean="0">
                <a:solidFill>
                  <a:schemeClr val="accent1">
                    <a:lumMod val="50000"/>
                  </a:schemeClr>
                </a:solidFill>
              </a:rPr>
              <a:t>Oral contraceptives</a:t>
            </a:r>
            <a:r>
              <a:rPr lang="en-US" dirty="0" smtClean="0">
                <a:solidFill>
                  <a:schemeClr val="accent1">
                    <a:lumMod val="50000"/>
                  </a:schemeClr>
                </a:solidFill>
              </a:rPr>
              <a:t> — Long-term use of oral contraceptives  a cofactor that increases the risk of cervical carcinoma in patients who are HPV-positive .</a:t>
            </a:r>
          </a:p>
          <a:p>
            <a:endParaRPr lang="en-US" dirty="0" smtClean="0"/>
          </a:p>
          <a:p>
            <a:endParaRPr lang="en-US" dirty="0"/>
          </a:p>
          <a:p>
            <a:endParaRPr lang="en-US" dirty="0"/>
          </a:p>
        </p:txBody>
      </p:sp>
    </p:spTree>
    <p:extLst>
      <p:ext uri="{BB962C8B-B14F-4D97-AF65-F5344CB8AC3E}">
        <p14:creationId xmlns:p14="http://schemas.microsoft.com/office/powerpoint/2010/main" val="2603260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536" y="-240630"/>
            <a:ext cx="11149263" cy="1690688"/>
          </a:xfrm>
        </p:spPr>
        <p:txBody>
          <a:bodyPr>
            <a:normAutofit/>
          </a:bodyPr>
          <a:lstStyle/>
          <a:p>
            <a:r>
              <a:rPr lang="en-US" b="1" i="1" u="sng" dirty="0">
                <a:solidFill>
                  <a:srgbClr val="7030A0"/>
                </a:solidFill>
                <a:latin typeface="+mn-lt"/>
                <a:cs typeface="Arial" panose="020B0604020202020204" pitchFamily="34" charset="0"/>
              </a:rPr>
              <a:t>CERVICAL SCREENING</a:t>
            </a:r>
            <a:endParaRPr lang="en-US" i="1" u="sng"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288758" y="1203159"/>
            <a:ext cx="11698705" cy="5191878"/>
          </a:xfrm>
        </p:spPr>
        <p:txBody>
          <a:bodyPr>
            <a:normAutofit/>
          </a:bodyPr>
          <a:lstStyle/>
          <a:p>
            <a:pPr>
              <a:lnSpc>
                <a:spcPct val="150000"/>
              </a:lnSpc>
            </a:pPr>
            <a:r>
              <a:rPr lang="en-US" sz="2200" b="1" dirty="0">
                <a:solidFill>
                  <a:srgbClr val="2B4D89"/>
                </a:solidFill>
                <a:latin typeface="Arial" panose="020B0604020202020204" pitchFamily="34" charset="0"/>
                <a:cs typeface="Arial" panose="020B0604020202020204" pitchFamily="34" charset="0"/>
              </a:rPr>
              <a:t> HPV immunization is not effective in clearing HPV infection, genital warts, or cervical intraepithelial neoplasia that is already present, and the vaccine does not protect against 100 percent of types known to cause cervical cancer. </a:t>
            </a:r>
          </a:p>
          <a:p>
            <a:pPr>
              <a:lnSpc>
                <a:spcPct val="150000"/>
              </a:lnSpc>
            </a:pPr>
            <a:r>
              <a:rPr lang="en-US" sz="2200" b="1" dirty="0">
                <a:solidFill>
                  <a:srgbClr val="2B4D89"/>
                </a:solidFill>
                <a:latin typeface="Arial" panose="020B0604020202020204" pitchFamily="34" charset="0"/>
                <a:cs typeface="Arial" panose="020B0604020202020204" pitchFamily="34" charset="0"/>
              </a:rPr>
              <a:t>Thus, HPV vaccination status does not impact cervical cancer screening recommendations . </a:t>
            </a:r>
          </a:p>
          <a:p>
            <a:endParaRPr lang="en-US" dirty="0"/>
          </a:p>
        </p:txBody>
      </p:sp>
    </p:spTree>
    <p:extLst>
      <p:ext uri="{BB962C8B-B14F-4D97-AF65-F5344CB8AC3E}">
        <p14:creationId xmlns:p14="http://schemas.microsoft.com/office/powerpoint/2010/main" val="31215357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mn-lt"/>
              </a:rPr>
              <a:t>THANKS</a:t>
            </a:r>
            <a:endParaRPr lang="en-US" dirty="0">
              <a:solidFill>
                <a:srgbClr val="7030A0"/>
              </a:solidFill>
              <a:latin typeface="+mn-lt"/>
            </a:endParaRPr>
          </a:p>
        </p:txBody>
      </p:sp>
      <p:pic>
        <p:nvPicPr>
          <p:cNvPr id="4" name="Content Placeholder 4">
            <a:extLst>
              <a:ext uri="{FF2B5EF4-FFF2-40B4-BE49-F238E27FC236}">
                <a16:creationId xmlns:a16="http://schemas.microsoft.com/office/drawing/2014/main" id="{44CB4374-CBBF-4388-BC81-3D607AFF015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816" b="8757"/>
          <a:stretch/>
        </p:blipFill>
        <p:spPr>
          <a:xfrm>
            <a:off x="2240924" y="1825624"/>
            <a:ext cx="7585656" cy="4691085"/>
          </a:xfrm>
        </p:spPr>
      </p:pic>
    </p:spTree>
    <p:extLst>
      <p:ext uri="{BB962C8B-B14F-4D97-AF65-F5344CB8AC3E}">
        <p14:creationId xmlns:p14="http://schemas.microsoft.com/office/powerpoint/2010/main" val="1393879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4126"/>
          </a:xfrm>
        </p:spPr>
        <p:txBody>
          <a:bodyPr>
            <a:normAutofit/>
          </a:bodyPr>
          <a:lstStyle/>
          <a:p>
            <a:r>
              <a:rPr lang="en-US" sz="3600" b="1" dirty="0" smtClean="0">
                <a:solidFill>
                  <a:srgbClr val="7030A0"/>
                </a:solidFill>
                <a:latin typeface="+mn-lt"/>
                <a:cs typeface="Arial" panose="020B0604020202020204" pitchFamily="34" charset="0"/>
              </a:rPr>
              <a:t>Types :</a:t>
            </a:r>
            <a:endParaRPr lang="en-US" sz="3600"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a:xfrm>
            <a:off x="838200" y="1390918"/>
            <a:ext cx="10515600" cy="4786045"/>
          </a:xfrm>
        </p:spPr>
        <p:txBody>
          <a:bodyPr>
            <a:normAutofit fontScale="92500" lnSpcReduction="20000"/>
          </a:bodyPr>
          <a:lstStyle/>
          <a:p>
            <a:r>
              <a:rPr lang="en-US" dirty="0"/>
              <a:t> </a:t>
            </a:r>
            <a:r>
              <a:rPr lang="en-US" dirty="0" smtClean="0">
                <a:solidFill>
                  <a:schemeClr val="accent1">
                    <a:lumMod val="50000"/>
                  </a:schemeClr>
                </a:solidFill>
              </a:rPr>
              <a:t> </a:t>
            </a:r>
            <a:r>
              <a:rPr lang="en-US" dirty="0">
                <a:solidFill>
                  <a:schemeClr val="accent1">
                    <a:lumMod val="50000"/>
                  </a:schemeClr>
                </a:solidFill>
              </a:rPr>
              <a:t>over 100 HPV types; approximately 40 types are specific for the </a:t>
            </a:r>
            <a:r>
              <a:rPr lang="en-US" dirty="0" err="1">
                <a:solidFill>
                  <a:schemeClr val="accent1">
                    <a:lumMod val="50000"/>
                  </a:schemeClr>
                </a:solidFill>
              </a:rPr>
              <a:t>anogenital</a:t>
            </a:r>
            <a:r>
              <a:rPr lang="en-US" dirty="0">
                <a:solidFill>
                  <a:schemeClr val="accent1">
                    <a:lumMod val="50000"/>
                  </a:schemeClr>
                </a:solidFill>
              </a:rPr>
              <a:t> epithelium </a:t>
            </a:r>
            <a:r>
              <a:rPr lang="en-US" dirty="0" smtClean="0">
                <a:solidFill>
                  <a:schemeClr val="accent1">
                    <a:lumMod val="50000"/>
                  </a:schemeClr>
                </a:solidFill>
              </a:rPr>
              <a:t>. </a:t>
            </a:r>
            <a:endParaRPr lang="en-US" dirty="0">
              <a:solidFill>
                <a:schemeClr val="accent1">
                  <a:lumMod val="50000"/>
                </a:schemeClr>
              </a:solidFill>
            </a:endParaRPr>
          </a:p>
          <a:p>
            <a:r>
              <a:rPr lang="en-US" dirty="0">
                <a:solidFill>
                  <a:schemeClr val="accent1">
                    <a:lumMod val="50000"/>
                  </a:schemeClr>
                </a:solidFill>
              </a:rPr>
              <a:t>The HPV type determines the clinical manifestations of the infection and the oncogenic potential (low or high) of the virus </a:t>
            </a:r>
            <a:r>
              <a:rPr lang="en-US" dirty="0" smtClean="0">
                <a:solidFill>
                  <a:schemeClr val="accent1">
                    <a:lumMod val="50000"/>
                  </a:schemeClr>
                </a:solidFill>
              </a:rPr>
              <a:t>:</a:t>
            </a:r>
            <a:endParaRPr lang="en-US" dirty="0">
              <a:solidFill>
                <a:schemeClr val="accent1">
                  <a:lumMod val="50000"/>
                </a:schemeClr>
              </a:solidFill>
            </a:endParaRPr>
          </a:p>
          <a:p>
            <a:r>
              <a:rPr lang="en-US" dirty="0">
                <a:solidFill>
                  <a:schemeClr val="accent1">
                    <a:lumMod val="50000"/>
                  </a:schemeClr>
                </a:solidFill>
              </a:rPr>
              <a:t>●Low-risk types, such as HPV 6 and 11, </a:t>
            </a:r>
            <a:r>
              <a:rPr lang="en-US" dirty="0" smtClean="0">
                <a:solidFill>
                  <a:schemeClr val="accent1">
                    <a:lumMod val="50000"/>
                  </a:schemeClr>
                </a:solidFill>
              </a:rPr>
              <a:t> </a:t>
            </a:r>
            <a:r>
              <a:rPr lang="en-US" dirty="0">
                <a:solidFill>
                  <a:schemeClr val="accent1">
                    <a:lumMod val="50000"/>
                  </a:schemeClr>
                </a:solidFill>
              </a:rPr>
              <a:t>only cause low-grade lesions (CIN 1) and benign </a:t>
            </a:r>
            <a:r>
              <a:rPr lang="en-US" dirty="0" err="1">
                <a:solidFill>
                  <a:schemeClr val="accent1">
                    <a:lumMod val="50000"/>
                  </a:schemeClr>
                </a:solidFill>
              </a:rPr>
              <a:t>condylomatous</a:t>
            </a:r>
            <a:r>
              <a:rPr lang="en-US" dirty="0">
                <a:solidFill>
                  <a:schemeClr val="accent1">
                    <a:lumMod val="50000"/>
                  </a:schemeClr>
                </a:solidFill>
              </a:rPr>
              <a:t> genital warts </a:t>
            </a:r>
            <a:r>
              <a:rPr lang="en-US" dirty="0" smtClean="0">
                <a:solidFill>
                  <a:schemeClr val="accent1">
                    <a:lumMod val="50000"/>
                  </a:schemeClr>
                </a:solidFill>
              </a:rPr>
              <a:t>. </a:t>
            </a:r>
            <a:r>
              <a:rPr lang="en-US" dirty="0">
                <a:solidFill>
                  <a:schemeClr val="accent1">
                    <a:lumMod val="50000"/>
                  </a:schemeClr>
                </a:solidFill>
              </a:rPr>
              <a:t>Overall, </a:t>
            </a:r>
            <a:r>
              <a:rPr lang="en-US" dirty="0" smtClean="0">
                <a:solidFill>
                  <a:schemeClr val="accent1">
                    <a:lumMod val="50000"/>
                  </a:schemeClr>
                </a:solidFill>
              </a:rPr>
              <a:t>account </a:t>
            </a:r>
            <a:r>
              <a:rPr lang="en-US" dirty="0">
                <a:solidFill>
                  <a:schemeClr val="accent1">
                    <a:lumMod val="50000"/>
                  </a:schemeClr>
                </a:solidFill>
              </a:rPr>
              <a:t>for 10 percent of low-grade lesions and 90 percent of </a:t>
            </a:r>
            <a:r>
              <a:rPr lang="en-US" dirty="0" err="1">
                <a:solidFill>
                  <a:schemeClr val="accent1">
                    <a:lumMod val="50000"/>
                  </a:schemeClr>
                </a:solidFill>
              </a:rPr>
              <a:t>condylomatous</a:t>
            </a:r>
            <a:r>
              <a:rPr lang="en-US" dirty="0">
                <a:solidFill>
                  <a:schemeClr val="accent1">
                    <a:lumMod val="50000"/>
                  </a:schemeClr>
                </a:solidFill>
              </a:rPr>
              <a:t> genital warts.</a:t>
            </a:r>
          </a:p>
          <a:p>
            <a:r>
              <a:rPr lang="en-US" dirty="0">
                <a:solidFill>
                  <a:schemeClr val="accent1">
                    <a:lumMod val="50000"/>
                  </a:schemeClr>
                </a:solidFill>
              </a:rPr>
              <a:t>●High-risk HPV types, such as 16, 18, 31, 33, 45, 52, and 58, are strongly associated with high-grade lesions (CIN 2,3) and progression to invasive cancer, although they may also be associated with low-grade lesions. HPV 16 and 18 have the highest risk of developing CIN 3 or greater and account for 25 percent of low-grade lesions, 50 to 60 percent of high-grade lesions, and 70 percent of all cervical cancers </a:t>
            </a:r>
          </a:p>
          <a:p>
            <a:endParaRPr lang="en-US" dirty="0"/>
          </a:p>
        </p:txBody>
      </p:sp>
    </p:spTree>
    <p:extLst>
      <p:ext uri="{BB962C8B-B14F-4D97-AF65-F5344CB8AC3E}">
        <p14:creationId xmlns:p14="http://schemas.microsoft.com/office/powerpoint/2010/main" val="3147457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mn-lt"/>
                <a:cs typeface="Arial" panose="020B0604020202020204" pitchFamily="34" charset="0"/>
              </a:rPr>
              <a:t>respiratory papillomatosis</a:t>
            </a:r>
            <a:endParaRPr lang="en-US"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solidFill>
                  <a:schemeClr val="accent1">
                    <a:lumMod val="50000"/>
                  </a:schemeClr>
                </a:solidFill>
                <a:cs typeface="Arial" panose="020B0604020202020204" pitchFamily="34" charset="0"/>
              </a:rPr>
              <a:t>HPV6 , 11 and other types can also cause (incidence &lt; 4  per 100 000 )  ,  warts form on the larynx or other parts of the respiratory tract with the risk of airway obstruction. RRP occurs in two forms:</a:t>
            </a:r>
          </a:p>
          <a:p>
            <a:r>
              <a:rPr lang="en-US" dirty="0" smtClean="0">
                <a:solidFill>
                  <a:schemeClr val="accent1">
                    <a:lumMod val="50000"/>
                  </a:schemeClr>
                </a:solidFill>
                <a:cs typeface="Arial" panose="020B0604020202020204" pitchFamily="34" charset="0"/>
              </a:rPr>
              <a:t>juvenile onset RRP, caused by vertical transmission of HPV from mother to a susceptible child </a:t>
            </a:r>
            <a:r>
              <a:rPr lang="en-US" dirty="0" err="1" smtClean="0">
                <a:solidFill>
                  <a:schemeClr val="accent1">
                    <a:lumMod val="50000"/>
                  </a:schemeClr>
                </a:solidFill>
                <a:cs typeface="Arial" panose="020B0604020202020204" pitchFamily="34" charset="0"/>
              </a:rPr>
              <a:t>perinatally</a:t>
            </a:r>
            <a:r>
              <a:rPr lang="en-US" dirty="0" smtClean="0">
                <a:solidFill>
                  <a:schemeClr val="accent1">
                    <a:lumMod val="50000"/>
                  </a:schemeClr>
                </a:solidFill>
                <a:cs typeface="Arial" panose="020B0604020202020204" pitchFamily="34" charset="0"/>
              </a:rPr>
              <a:t>,  usually  in childhood</a:t>
            </a:r>
            <a:endParaRPr lang="en-US" dirty="0" smtClean="0">
              <a:solidFill>
                <a:schemeClr val="accent1">
                  <a:lumMod val="50000"/>
                </a:schemeClr>
              </a:solidFill>
              <a:cs typeface="Arial" panose="020B0604020202020204" pitchFamily="34" charset="0"/>
            </a:endParaRPr>
          </a:p>
          <a:p>
            <a:r>
              <a:rPr lang="en-US" dirty="0" smtClean="0">
                <a:solidFill>
                  <a:schemeClr val="accent1">
                    <a:lumMod val="50000"/>
                  </a:schemeClr>
                </a:solidFill>
                <a:cs typeface="Arial" panose="020B0604020202020204" pitchFamily="34" charset="0"/>
              </a:rPr>
              <a:t> adult onset RRP, transmitted horizontally through sexual activity, with onset in young adulthood, in the third decade of life(may require surgical intervention,  can be fatal as lesions become malignant)</a:t>
            </a:r>
            <a:r>
              <a:rPr lang="en-US" dirty="0" smtClean="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3900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latin typeface="+mn-lt"/>
                <a:cs typeface="Arial" panose="020B0604020202020204" pitchFamily="34" charset="0"/>
              </a:rPr>
              <a:t>Age and persistence</a:t>
            </a:r>
            <a:r>
              <a:rPr lang="en-US" dirty="0" smtClean="0">
                <a:latin typeface="+mn-lt"/>
              </a:rPr>
              <a:t> </a:t>
            </a:r>
            <a:endParaRPr lang="en-US" dirty="0">
              <a:latin typeface="+mn-lt"/>
            </a:endParaRPr>
          </a:p>
        </p:txBody>
      </p:sp>
      <p:sp>
        <p:nvSpPr>
          <p:cNvPr id="3" name="Content Placeholder 2"/>
          <p:cNvSpPr>
            <a:spLocks noGrp="1"/>
          </p:cNvSpPr>
          <p:nvPr>
            <p:ph idx="1"/>
          </p:nvPr>
        </p:nvSpPr>
        <p:spPr/>
        <p:txBody>
          <a:bodyPr>
            <a:normAutofit/>
          </a:bodyPr>
          <a:lstStyle/>
          <a:p>
            <a:r>
              <a:rPr lang="en-US" dirty="0" smtClean="0">
                <a:solidFill>
                  <a:schemeClr val="accent1">
                    <a:lumMod val="50000"/>
                  </a:schemeClr>
                </a:solidFill>
              </a:rPr>
              <a:t> Most cervical HPV infections are transient and occur in young patients. Persistent infection with oncogenic HPV subtypes is a key factor in development of high-grade cervical lesions  and cervical cancer , while clearance of HPV infection predicts regression of CIN .</a:t>
            </a:r>
          </a:p>
          <a:p>
            <a:r>
              <a:rPr lang="en-US" dirty="0" smtClean="0">
                <a:solidFill>
                  <a:schemeClr val="accent1">
                    <a:lumMod val="50000"/>
                  </a:schemeClr>
                </a:solidFill>
              </a:rPr>
              <a:t>Over 50 percent of new HPV infections are cleared in 6 to 18 months, and 80 to 90 percent will have resolved within two to five years . </a:t>
            </a:r>
            <a:endParaRPr lang="en-US" dirty="0">
              <a:solidFill>
                <a:schemeClr val="accent1">
                  <a:lumMod val="50000"/>
                </a:schemeClr>
              </a:solidFill>
            </a:endParaRPr>
          </a:p>
          <a:p>
            <a:r>
              <a:rPr lang="en-US" dirty="0" smtClean="0">
                <a:solidFill>
                  <a:schemeClr val="accent1">
                    <a:lumMod val="50000"/>
                  </a:schemeClr>
                </a:solidFill>
              </a:rPr>
              <a:t> It is unclear whether HPV-positive patients who become HPV-negative actually clear the virus from their bodies or retain the virus in an inactive or low-level state.</a:t>
            </a:r>
          </a:p>
          <a:p>
            <a:pPr marL="0" indent="0">
              <a:buNone/>
            </a:pPr>
            <a:endParaRPr lang="en-US" dirty="0"/>
          </a:p>
        </p:txBody>
      </p:sp>
    </p:spTree>
    <p:extLst>
      <p:ext uri="{BB962C8B-B14F-4D97-AF65-F5344CB8AC3E}">
        <p14:creationId xmlns:p14="http://schemas.microsoft.com/office/powerpoint/2010/main" val="329524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141" y="500062"/>
            <a:ext cx="10515600" cy="1325563"/>
          </a:xfrm>
        </p:spPr>
        <p:txBody>
          <a:bodyPr/>
          <a:lstStyle/>
          <a:p>
            <a:r>
              <a:rPr lang="en-US" b="1" dirty="0" smtClean="0">
                <a:solidFill>
                  <a:srgbClr val="7030A0"/>
                </a:solidFill>
                <a:latin typeface="+mn-lt"/>
                <a:cs typeface="Arial" panose="020B0604020202020204" pitchFamily="34" charset="0"/>
              </a:rPr>
              <a:t>Age and persistence</a:t>
            </a:r>
            <a:endParaRPr lang="en-US" dirty="0">
              <a:solidFill>
                <a:srgbClr val="7030A0"/>
              </a:solidFill>
              <a:latin typeface="+mn-lt"/>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1">
                    <a:lumMod val="50000"/>
                  </a:schemeClr>
                </a:solidFill>
              </a:rPr>
              <a:t> </a:t>
            </a:r>
            <a:r>
              <a:rPr lang="en-US" dirty="0">
                <a:solidFill>
                  <a:schemeClr val="accent1">
                    <a:lumMod val="50000"/>
                  </a:schemeClr>
                </a:solidFill>
              </a:rPr>
              <a:t>R</a:t>
            </a:r>
            <a:r>
              <a:rPr lang="en-US" dirty="0" smtClean="0">
                <a:solidFill>
                  <a:schemeClr val="accent1">
                    <a:lumMod val="50000"/>
                  </a:schemeClr>
                </a:solidFill>
              </a:rPr>
              <a:t>eason HPV persists  (at least 6 to 12 months ) in some patients and not in others is poorly understood.  </a:t>
            </a:r>
          </a:p>
          <a:p>
            <a:r>
              <a:rPr lang="en-US" dirty="0" smtClean="0">
                <a:solidFill>
                  <a:schemeClr val="accent1">
                    <a:lumMod val="50000"/>
                  </a:schemeClr>
                </a:solidFill>
              </a:rPr>
              <a:t>The likelihood of persistence is related to several factors:</a:t>
            </a:r>
          </a:p>
          <a:p>
            <a:r>
              <a:rPr lang="en-US" dirty="0" smtClean="0">
                <a:solidFill>
                  <a:schemeClr val="accent1">
                    <a:lumMod val="50000"/>
                  </a:schemeClr>
                </a:solidFill>
              </a:rPr>
              <a:t>●</a:t>
            </a:r>
            <a:r>
              <a:rPr lang="en-US" b="1" dirty="0" smtClean="0">
                <a:solidFill>
                  <a:schemeClr val="accent1">
                    <a:lumMod val="50000"/>
                  </a:schemeClr>
                </a:solidFill>
              </a:rPr>
              <a:t>Older age</a:t>
            </a:r>
            <a:r>
              <a:rPr lang="en-US" dirty="0" smtClean="0">
                <a:solidFill>
                  <a:schemeClr val="accent1">
                    <a:lumMod val="50000"/>
                  </a:schemeClr>
                </a:solidFill>
              </a:rPr>
              <a:t> – 50 percent of high-risk HPV  persist in patients &gt; 55 years of age compared with a 20 percent rate of persistence in patients &lt; 25 .</a:t>
            </a:r>
          </a:p>
          <a:p>
            <a:r>
              <a:rPr lang="en-US" dirty="0" smtClean="0">
                <a:solidFill>
                  <a:schemeClr val="accent1">
                    <a:lumMod val="50000"/>
                  </a:schemeClr>
                </a:solidFill>
              </a:rPr>
              <a:t>●</a:t>
            </a:r>
            <a:r>
              <a:rPr lang="en-US" b="1" dirty="0" smtClean="0">
                <a:solidFill>
                  <a:schemeClr val="accent1">
                    <a:lumMod val="50000"/>
                  </a:schemeClr>
                </a:solidFill>
              </a:rPr>
              <a:t>Duration of infection</a:t>
            </a:r>
            <a:r>
              <a:rPr lang="en-US" dirty="0" smtClean="0">
                <a:solidFill>
                  <a:schemeClr val="accent1">
                    <a:lumMod val="50000"/>
                  </a:schemeClr>
                </a:solidFill>
              </a:rPr>
              <a:t> – The longer an HPV infection has been recognized, the longer it will take to clear. </a:t>
            </a:r>
          </a:p>
          <a:p>
            <a:r>
              <a:rPr lang="en-US" dirty="0" smtClean="0">
                <a:solidFill>
                  <a:schemeClr val="accent1">
                    <a:lumMod val="50000"/>
                  </a:schemeClr>
                </a:solidFill>
              </a:rPr>
              <a:t>●</a:t>
            </a:r>
            <a:r>
              <a:rPr lang="en-US" b="1" dirty="0" smtClean="0">
                <a:solidFill>
                  <a:schemeClr val="accent1">
                    <a:lumMod val="50000"/>
                  </a:schemeClr>
                </a:solidFill>
              </a:rPr>
              <a:t>High oncogenic HPV subtype</a:t>
            </a:r>
            <a:r>
              <a:rPr lang="en-US" dirty="0" smtClean="0">
                <a:solidFill>
                  <a:schemeClr val="accent1">
                    <a:lumMod val="50000"/>
                  </a:schemeClr>
                </a:solidFill>
              </a:rPr>
              <a:t> – High-oncogenic HPV subtypes are more likely to persist than low oncogenic .</a:t>
            </a:r>
          </a:p>
          <a:p>
            <a:r>
              <a:rPr lang="en-US" dirty="0" smtClean="0">
                <a:solidFill>
                  <a:schemeClr val="accent1">
                    <a:lumMod val="50000"/>
                  </a:schemeClr>
                </a:solidFill>
              </a:rPr>
              <a:t>After viral infection or administration of the HPV vaccine, a host immune response develops. The immunologic response  is still incompletely understood; however</a:t>
            </a:r>
            <a:r>
              <a:rPr lang="en-US" dirty="0" smtClean="0"/>
              <a:t>, </a:t>
            </a:r>
            <a:r>
              <a:rPr lang="en-US" dirty="0" smtClean="0">
                <a:solidFill>
                  <a:srgbClr val="FF0000"/>
                </a:solidFill>
              </a:rPr>
              <a:t>an adequate antibody response usually prevents reinfection with the same viral type </a:t>
            </a:r>
            <a:r>
              <a:rPr lang="en-US" dirty="0" smtClean="0"/>
              <a:t>.</a:t>
            </a:r>
            <a:endParaRPr lang="en-US" dirty="0"/>
          </a:p>
        </p:txBody>
      </p:sp>
    </p:spTree>
    <p:extLst>
      <p:ext uri="{BB962C8B-B14F-4D97-AF65-F5344CB8AC3E}">
        <p14:creationId xmlns:p14="http://schemas.microsoft.com/office/powerpoint/2010/main" val="378615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4859</TotalTime>
  <Words>1814</Words>
  <Application>Microsoft Office PowerPoint</Application>
  <PresentationFormat>Widescreen</PresentationFormat>
  <Paragraphs>180</Paragraphs>
  <Slides>51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Arial Black</vt:lpstr>
      <vt:lpstr>Calibri</vt:lpstr>
      <vt:lpstr>Calibri Light</vt:lpstr>
      <vt:lpstr>Times New Roman</vt:lpstr>
      <vt:lpstr>Office Theme</vt:lpstr>
      <vt:lpstr>PowerPoint Presentation</vt:lpstr>
      <vt:lpstr>    HPV</vt:lpstr>
      <vt:lpstr>EPIDEMIOLOGY OF ANOGENITAL INFECTION </vt:lpstr>
      <vt:lpstr>PowerPoint Presentation</vt:lpstr>
      <vt:lpstr>COFACTORS IN PATHOGENESIS Immunosuppression </vt:lpstr>
      <vt:lpstr>Types :</vt:lpstr>
      <vt:lpstr>respiratory papillomatosis</vt:lpstr>
      <vt:lpstr>Age and persistence </vt:lpstr>
      <vt:lpstr>Age and persistence</vt:lpstr>
      <vt:lpstr>HPV-positive results</vt:lpstr>
      <vt:lpstr>HPV-positive results</vt:lpstr>
      <vt:lpstr>HPV-positive results</vt:lpstr>
      <vt:lpstr>PowerPoint Presentation</vt:lpstr>
      <vt:lpstr>Treatment of cervical disease</vt:lpstr>
      <vt:lpstr>PowerPoint Presentation</vt:lpstr>
      <vt:lpstr>PowerPoint Presentation</vt:lpstr>
      <vt:lpstr>What are the symptoms of an HPV infection?</vt:lpstr>
      <vt:lpstr> How is human papilloma transmitted?  </vt:lpstr>
      <vt:lpstr>PowerPoint Presentation</vt:lpstr>
      <vt:lpstr>PowerPoint Presentation</vt:lpstr>
      <vt:lpstr>DIAGNOSIS</vt:lpstr>
      <vt:lpstr>Does genital wart cause cancer? </vt:lpstr>
      <vt:lpstr> </vt:lpstr>
      <vt:lpstr> PREVENTION</vt:lpstr>
      <vt:lpstr>PowerPoint Presentation</vt:lpstr>
      <vt:lpstr>vaccinnation</vt:lpstr>
      <vt:lpstr>AVAILABLE VACCINES</vt:lpstr>
      <vt:lpstr>PowerPoint Presentation</vt:lpstr>
      <vt:lpstr>Bivalent HPV vaccines Cervarix</vt:lpstr>
      <vt:lpstr> ADMINISTRATION   Indications and age range </vt:lpstr>
      <vt:lpstr> ADMINISTRATION   Indications and age range </vt:lpstr>
      <vt:lpstr>ADMINISTRATION  Indications and age range </vt:lpstr>
      <vt:lpstr>ADMINISTRATION   Indications and age range</vt:lpstr>
      <vt:lpstr>OPTIMAL TIMING</vt:lpstr>
      <vt:lpstr>OPTIMAL TIMING</vt:lpstr>
      <vt:lpstr>CHOICE OF VACCINE </vt:lpstr>
      <vt:lpstr>INDIVIDUALS INITIATING THE VACCINE SERIES AT 9 TO 15 YEARS OF AGE</vt:lpstr>
      <vt:lpstr>INDIVIDUALS INITIATING THE VACCINE SERIES AT 15 YEARS OF AGE OR OLDER</vt:lpstr>
      <vt:lpstr>WHO now recommends: </vt:lpstr>
      <vt:lpstr>MISSED DOSES </vt:lpstr>
      <vt:lpstr>UNNECESSARY EVALUATION</vt:lpstr>
      <vt:lpstr>PREGNANT OR BREASTFEEDING FEMALES</vt:lpstr>
      <vt:lpstr>PRE-EXISTING HPV-ASSOCIATED DISEASE</vt:lpstr>
      <vt:lpstr>HEALTH CARE WORKERS AT RISK FOR OCCUPATIONAL EXPOSURE </vt:lpstr>
      <vt:lpstr>EFFICACY AND IMMUNOGENICITY</vt:lpstr>
      <vt:lpstr>EFFICACY</vt:lpstr>
      <vt:lpstr>Duration of protection</vt:lpstr>
      <vt:lpstr>PowerPoint Presentation</vt:lpstr>
      <vt:lpstr>PowerPoint Presentation</vt:lpstr>
      <vt:lpstr>CERVICAL SCREENING</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HPV AND VACCINATION</dc:title>
  <dc:creator>msi</dc:creator>
  <cp:lastModifiedBy>msi</cp:lastModifiedBy>
  <cp:revision>67</cp:revision>
  <dcterms:created xsi:type="dcterms:W3CDTF">2022-07-16T14:52:36Z</dcterms:created>
  <dcterms:modified xsi:type="dcterms:W3CDTF">2023-07-29T17:44:36Z</dcterms:modified>
</cp:coreProperties>
</file>